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3" r:id="rId2"/>
  </p:sldMasterIdLst>
  <p:notesMasterIdLst>
    <p:notesMasterId r:id="rId37"/>
  </p:notesMasterIdLst>
  <p:sldIdLst>
    <p:sldId id="256" r:id="rId3"/>
    <p:sldId id="260" r:id="rId4"/>
    <p:sldId id="2738" r:id="rId5"/>
    <p:sldId id="261" r:id="rId6"/>
    <p:sldId id="277" r:id="rId7"/>
    <p:sldId id="2961" r:id="rId8"/>
    <p:sldId id="3032" r:id="rId9"/>
    <p:sldId id="3033" r:id="rId10"/>
    <p:sldId id="3052" r:id="rId11"/>
    <p:sldId id="3053" r:id="rId12"/>
    <p:sldId id="3054" r:id="rId13"/>
    <p:sldId id="283" r:id="rId14"/>
    <p:sldId id="276" r:id="rId15"/>
    <p:sldId id="263" r:id="rId16"/>
    <p:sldId id="284" r:id="rId17"/>
    <p:sldId id="264" r:id="rId18"/>
    <p:sldId id="265" r:id="rId19"/>
    <p:sldId id="267" r:id="rId20"/>
    <p:sldId id="268" r:id="rId21"/>
    <p:sldId id="285" r:id="rId22"/>
    <p:sldId id="269" r:id="rId23"/>
    <p:sldId id="266" r:id="rId24"/>
    <p:sldId id="288" r:id="rId25"/>
    <p:sldId id="270" r:id="rId26"/>
    <p:sldId id="272" r:id="rId27"/>
    <p:sldId id="273" r:id="rId28"/>
    <p:sldId id="274" r:id="rId29"/>
    <p:sldId id="2962" r:id="rId30"/>
    <p:sldId id="849" r:id="rId31"/>
    <p:sldId id="2950" r:id="rId32"/>
    <p:sldId id="2951" r:id="rId33"/>
    <p:sldId id="2956" r:id="rId34"/>
    <p:sldId id="2960" r:id="rId35"/>
    <p:sldId id="295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6FD7CD-90A2-8F47-BD91-19C1CF3AF0B8}">
          <p14:sldIdLst>
            <p14:sldId id="256"/>
            <p14:sldId id="260"/>
            <p14:sldId id="2738"/>
            <p14:sldId id="261"/>
            <p14:sldId id="277"/>
            <p14:sldId id="2961"/>
            <p14:sldId id="3032"/>
            <p14:sldId id="3033"/>
            <p14:sldId id="3052"/>
            <p14:sldId id="3053"/>
            <p14:sldId id="3054"/>
            <p14:sldId id="283"/>
            <p14:sldId id="276"/>
            <p14:sldId id="263"/>
            <p14:sldId id="284"/>
            <p14:sldId id="264"/>
            <p14:sldId id="265"/>
            <p14:sldId id="267"/>
            <p14:sldId id="268"/>
            <p14:sldId id="285"/>
            <p14:sldId id="269"/>
            <p14:sldId id="266"/>
            <p14:sldId id="288"/>
            <p14:sldId id="270"/>
            <p14:sldId id="272"/>
            <p14:sldId id="273"/>
            <p14:sldId id="274"/>
            <p14:sldId id="2962"/>
            <p14:sldId id="849"/>
            <p14:sldId id="2950"/>
            <p14:sldId id="2951"/>
            <p14:sldId id="2956"/>
            <p14:sldId id="2960"/>
            <p14:sldId id="295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89"/>
    <p:restoredTop sz="83882" autoAdjust="0"/>
  </p:normalViewPr>
  <p:slideViewPr>
    <p:cSldViewPr snapToGrid="0" snapToObjects="1">
      <p:cViewPr varScale="1">
        <p:scale>
          <a:sx n="126" d="100"/>
          <a:sy n="126" d="100"/>
        </p:scale>
        <p:origin x="20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9" d="100"/>
        <a:sy n="16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1DE9D-D302-6A42-B403-FC6A9B876A26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4D98E-41F1-674D-B398-2AC8E661785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342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23123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78241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>
            <a:extLst>
              <a:ext uri="{FF2B5EF4-FFF2-40B4-BE49-F238E27FC236}">
                <a16:creationId xmlns:a16="http://schemas.microsoft.com/office/drawing/2014/main" id="{C77CA91D-8B47-1544-B117-CF60CBAD61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547386-EE77-7547-A91C-11E877330D6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8E5C73CE-261B-B54B-B84C-6F9EABE2AE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843C3483-F0A1-894E-869D-62E7D14BFC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2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>
            <a:extLst>
              <a:ext uri="{FF2B5EF4-FFF2-40B4-BE49-F238E27FC236}">
                <a16:creationId xmlns:a16="http://schemas.microsoft.com/office/drawing/2014/main" id="{87A2901B-F015-0647-B849-F294A303BE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942869-5E74-F64A-BCD5-D818A4BE0CD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74A18B11-270D-3E41-9CD3-24D56B0F45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ED24C91C-A140-8A41-8A6C-2CCE9A3ECF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708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>
            <a:extLst>
              <a:ext uri="{FF2B5EF4-FFF2-40B4-BE49-F238E27FC236}">
                <a16:creationId xmlns:a16="http://schemas.microsoft.com/office/drawing/2014/main" id="{123BF505-2998-384A-B676-B8DBE7FC24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6E0FA6-2377-BC41-B256-E07BF2BDDF93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12D41C5C-7436-9C46-A5A5-5C7DC0B24A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6C4B1B26-9A9E-504A-9E4F-52CC1563BA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403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680CAC25-661A-A44C-9EEE-C4144001A6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38FC5C38-7C8B-5E4C-9C58-55B107B49A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977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>
            <a:extLst>
              <a:ext uri="{FF2B5EF4-FFF2-40B4-BE49-F238E27FC236}">
                <a16:creationId xmlns:a16="http://schemas.microsoft.com/office/drawing/2014/main" id="{A7D3E29C-0147-2946-A8CA-F7C2680498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B6303A-FA66-994C-B722-52465E11BEC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5C0BDABC-6379-5E4F-B449-A84BE1BA25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6A253655-68BC-F842-94AE-01358C52C8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790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>
            <a:extLst>
              <a:ext uri="{FF2B5EF4-FFF2-40B4-BE49-F238E27FC236}">
                <a16:creationId xmlns:a16="http://schemas.microsoft.com/office/drawing/2014/main" id="{600BD6D1-F436-1743-9C83-F71105A942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36E16BE-2693-2E47-9BC1-E386387CD18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0534B0A5-7EBF-8E40-8944-B306C2C1B9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BFB922F3-8D59-554F-8C4B-31ADD9F4DE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052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>
            <a:extLst>
              <a:ext uri="{FF2B5EF4-FFF2-40B4-BE49-F238E27FC236}">
                <a16:creationId xmlns:a16="http://schemas.microsoft.com/office/drawing/2014/main" id="{39C569C5-5F20-0D43-B565-BEB54C6E64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72A24E-200B-DC40-8322-47CADA28B3A1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CD844027-4FBA-6144-860A-DB63F9A7FF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B565FBC4-DB94-6447-A04E-A8097E6B57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63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>
            <a:extLst>
              <a:ext uri="{FF2B5EF4-FFF2-40B4-BE49-F238E27FC236}">
                <a16:creationId xmlns:a16="http://schemas.microsoft.com/office/drawing/2014/main" id="{3DC168AF-356D-174E-8092-FCA732FDC2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DA0A3C-7C63-7F43-B5B2-D64839186BC7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67F4867F-451A-754E-BCFC-7CEB4A023C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E74A9041-01EA-6A40-9D5C-6F54DCF86E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302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>
            <a:extLst>
              <a:ext uri="{FF2B5EF4-FFF2-40B4-BE49-F238E27FC236}">
                <a16:creationId xmlns:a16="http://schemas.microsoft.com/office/drawing/2014/main" id="{2D3D1483-EB7A-7546-BFF3-6428203A6F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8E1EF7-BFAC-2049-AD43-F9EE94C8307F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86FCE913-57A6-A14E-856C-04C1FDA682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B682B87D-5455-4142-9036-5165AAE593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589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5">
            <a:extLst>
              <a:ext uri="{FF2B5EF4-FFF2-40B4-BE49-F238E27FC236}">
                <a16:creationId xmlns:a16="http://schemas.microsoft.com/office/drawing/2014/main" id="{CE325ED5-1F4F-5A4C-9DA2-081AA893BC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F9CFE1-FC21-8D4E-ABFB-3399C53C0B6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6479328F-6279-DF42-A4C2-5B90BD3963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FF4B215A-47E4-634C-897E-3CBB80AAC0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831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>
            <a:extLst>
              <a:ext uri="{FF2B5EF4-FFF2-40B4-BE49-F238E27FC236}">
                <a16:creationId xmlns:a16="http://schemas.microsoft.com/office/drawing/2014/main" id="{CD7465F4-A7A2-3843-9245-AFDA15079A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E7D645-8373-2C40-BA55-947D7C0412FE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18C8230B-1D44-1443-B3A0-C02010D629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4843DFE8-F7B3-464D-9198-2146FF74BC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6605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>
            <a:extLst>
              <a:ext uri="{FF2B5EF4-FFF2-40B4-BE49-F238E27FC236}">
                <a16:creationId xmlns:a16="http://schemas.microsoft.com/office/drawing/2014/main" id="{A5FE1D0E-0F12-FA4A-8E51-6430E975E8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C23233-F899-1E42-BE54-CE245B4151B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65235243-440A-9E40-B03E-2188F7A59D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96E4A667-3782-8E43-B428-867973B6A0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079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5">
            <a:extLst>
              <a:ext uri="{FF2B5EF4-FFF2-40B4-BE49-F238E27FC236}">
                <a16:creationId xmlns:a16="http://schemas.microsoft.com/office/drawing/2014/main" id="{0AB636FC-DACC-2841-AA07-F01CFC7CBA5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6988BB-36AF-5C40-B530-113855CBE4B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DDF701E7-CD88-7644-8F69-E7487D7424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4B2E3F32-7546-0C4C-ABDD-67EBAFADB2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877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>
            <a:extLst>
              <a:ext uri="{FF2B5EF4-FFF2-40B4-BE49-F238E27FC236}">
                <a16:creationId xmlns:a16="http://schemas.microsoft.com/office/drawing/2014/main" id="{7AE5B94C-1558-6143-A89B-0B5FDCE9AD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2E6F3F-C24F-C249-9449-178109CD92DE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35BBD338-C893-3D46-A5A7-2691221E60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FB297E5D-1CC5-ED48-A237-310DF34C9E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1049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5">
            <a:extLst>
              <a:ext uri="{FF2B5EF4-FFF2-40B4-BE49-F238E27FC236}">
                <a16:creationId xmlns:a16="http://schemas.microsoft.com/office/drawing/2014/main" id="{F7D86D80-5F2F-4E46-B8AB-94B1AC92E0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AE6579-9717-C448-95F3-E28192B5B3B0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410F5C6A-3AB9-CD4C-B131-9B98B10F1A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6561DD7E-6466-B14D-A37C-6BE6FF7F51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2586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5">
            <a:extLst>
              <a:ext uri="{FF2B5EF4-FFF2-40B4-BE49-F238E27FC236}">
                <a16:creationId xmlns:a16="http://schemas.microsoft.com/office/drawing/2014/main" id="{25DFE653-FDF8-BF41-B551-BC2150FEFE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E7E4FD2-3277-8C45-94EA-7F4F13261FEB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10A569B7-EABB-884E-8FE9-44C0270269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C1AB5CBF-3303-F043-A5C8-48BE6EBBC5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2093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>
            <a:extLst>
              <a:ext uri="{FF2B5EF4-FFF2-40B4-BE49-F238E27FC236}">
                <a16:creationId xmlns:a16="http://schemas.microsoft.com/office/drawing/2014/main" id="{FBECC9FB-87B4-304F-9ECA-89754A178B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F838BA-41E7-7A41-954B-DFC0EC9EE36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91D62D01-5A29-B84F-A536-9734B2FC6A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FE9A2D15-010D-C848-9997-F88A6FCD7E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9634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D2FDC47C-5B50-5440-A208-74AB3C5DD7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912E0D-70A8-6548-83F9-3F2C18E0C02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01E865E9-08B9-8F44-B374-D9EEE24B94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6E2ACAEB-5803-E44C-BB6B-839EE93FD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253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072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>
            <a:extLst>
              <a:ext uri="{FF2B5EF4-FFF2-40B4-BE49-F238E27FC236}">
                <a16:creationId xmlns:a16="http://schemas.microsoft.com/office/drawing/2014/main" id="{2D3D1483-EB7A-7546-BFF3-6428203A6F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8E1EF7-BFAC-2049-AD43-F9EE94C8307F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86FCE913-57A6-A14E-856C-04C1FDA682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B682B87D-5455-4142-9036-5165AAE593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103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>
            <a:extLst>
              <a:ext uri="{FF2B5EF4-FFF2-40B4-BE49-F238E27FC236}">
                <a16:creationId xmlns:a16="http://schemas.microsoft.com/office/drawing/2014/main" id="{6D9FE0A7-3A04-8845-9C58-B87F5E2339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6E4BEE-0DCB-BC46-BCF9-A0F6DCCAF02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DDC1BF19-8DC1-9B4A-90EB-552AA133E6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9D45F484-BE17-C64E-B2D8-5DAD0554E7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281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D2FDC47C-5B50-5440-A208-74AB3C5DD7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912E0D-70A8-6548-83F9-3F2C18E0C02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01E865E9-08B9-8F44-B374-D9EEE24B94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6E2ACAEB-5803-E44C-BB6B-839EE93FD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913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D2FDC47C-5B50-5440-A208-74AB3C5DD7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912E0D-70A8-6548-83F9-3F2C18E0C02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01E865E9-08B9-8F44-B374-D9EEE24B94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6E2ACAEB-5803-E44C-BB6B-839EE93FD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103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6765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47271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54685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887755" y="620688"/>
            <a:ext cx="7694645" cy="288032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small" baseline="0">
                <a:solidFill>
                  <a:srgbClr val="1D26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3887755" y="3076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9948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0188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10552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838200"/>
            <a:ext cx="56388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838200"/>
            <a:ext cx="56388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6620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95267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359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668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1238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74511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967449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66200" y="76200"/>
            <a:ext cx="29210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3200" y="76200"/>
            <a:ext cx="85598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39278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7016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hyperlink" Target="http://www.nand2tetris.org/" TargetMode="Externa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875792A-7FAC-184E-B5E3-E5D27C9E42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76200"/>
            <a:ext cx="1168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CN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63D0F9A-931E-1443-9046-104D37210E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38200"/>
            <a:ext cx="114808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CN"/>
              <a:t>Click to edit Master text styles</a:t>
            </a:r>
          </a:p>
          <a:p>
            <a:pPr lvl="1"/>
            <a:r>
              <a:rPr lang="en-US" altLang="en-CN"/>
              <a:t>Second level</a:t>
            </a:r>
          </a:p>
          <a:p>
            <a:pPr lvl="2"/>
            <a:r>
              <a:rPr lang="en-US" altLang="en-CN"/>
              <a:t>Third level</a:t>
            </a:r>
          </a:p>
          <a:p>
            <a:pPr lvl="3"/>
            <a:r>
              <a:rPr lang="en-US" altLang="en-CN"/>
              <a:t>Fourth level</a:t>
            </a:r>
          </a:p>
          <a:p>
            <a:pPr lvl="4"/>
            <a:r>
              <a:rPr lang="en-US" altLang="en-CN"/>
              <a:t>Fifth level</a:t>
            </a:r>
          </a:p>
        </p:txBody>
      </p:sp>
      <p:sp>
        <p:nvSpPr>
          <p:cNvPr id="1028" name="Line 4">
            <a:extLst>
              <a:ext uri="{FF2B5EF4-FFF2-40B4-BE49-F238E27FC236}">
                <a16:creationId xmlns:a16="http://schemas.microsoft.com/office/drawing/2014/main" id="{EEB7AC91-C7D4-D242-B3A0-4E6293EB60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" y="609600"/>
            <a:ext cx="11684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 sz="1800"/>
          </a:p>
        </p:txBody>
      </p:sp>
      <p:sp>
        <p:nvSpPr>
          <p:cNvPr id="1029" name="Line 5">
            <a:extLst>
              <a:ext uri="{FF2B5EF4-FFF2-40B4-BE49-F238E27FC236}">
                <a16:creationId xmlns:a16="http://schemas.microsoft.com/office/drawing/2014/main" id="{75A7FCA9-D0F4-8349-ACDB-BE8ACA856ED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400" y="6567488"/>
            <a:ext cx="11480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 sz="1800"/>
          </a:p>
        </p:txBody>
      </p:sp>
      <p:sp>
        <p:nvSpPr>
          <p:cNvPr id="1030" name="Text Box 10" descr="Bouquet">
            <a:extLst>
              <a:ext uri="{FF2B5EF4-FFF2-40B4-BE49-F238E27FC236}">
                <a16:creationId xmlns:a16="http://schemas.microsoft.com/office/drawing/2014/main" id="{46434CBF-98BF-7948-B307-0A4C11003CD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4800" y="6613526"/>
            <a:ext cx="11582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1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CN" sz="1000"/>
              <a:t>Elements of Computing Systems, Nisan &amp; Schocken, MIT Press,  </a:t>
            </a:r>
            <a:r>
              <a:rPr lang="en-US" altLang="en-CN" sz="1000">
                <a:solidFill>
                  <a:srgbClr val="000099"/>
                </a:solidFill>
                <a:hlinkClick r:id="rId15"/>
              </a:rPr>
              <a:t>www.nand2tetris.org</a:t>
            </a:r>
            <a:r>
              <a:rPr lang="en-US" altLang="en-CN" sz="1000"/>
              <a:t> , Chapter 1: </a:t>
            </a:r>
            <a:r>
              <a:rPr lang="en-US" altLang="en-CN" sz="1000" i="1"/>
              <a:t>Compiler II: Code Generation                        </a:t>
            </a:r>
            <a:r>
              <a:rPr lang="en-US" altLang="en-CN" sz="1000"/>
              <a:t>slide </a:t>
            </a:r>
            <a:fld id="{C7907CEC-F8C5-2344-8370-7706A7224101}" type="slidenum">
              <a:rPr lang="he-IL" altLang="en-CN" sz="1000">
                <a:cs typeface="Arial" panose="020B0604020202020204" pitchFamily="34" charset="0"/>
              </a:rPr>
              <a:pPr algn="l">
                <a:spcBef>
                  <a:spcPct val="50000"/>
                </a:spcBef>
              </a:pPr>
              <a:t>‹#›</a:t>
            </a:fld>
            <a:r>
              <a:rPr lang="en-US" altLang="en-CN" sz="1000"/>
              <a:t>             </a:t>
            </a:r>
          </a:p>
        </p:txBody>
      </p:sp>
    </p:spTree>
    <p:extLst>
      <p:ext uri="{BB962C8B-B14F-4D97-AF65-F5344CB8AC3E}">
        <p14:creationId xmlns:p14="http://schemas.microsoft.com/office/powerpoint/2010/main" val="20695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60000"/>
        </a:spcBef>
        <a:spcAft>
          <a:spcPct val="0"/>
        </a:spcAft>
        <a:buClr>
          <a:srgbClr val="0066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60000"/>
        </a:spcBef>
        <a:spcAft>
          <a:spcPct val="0"/>
        </a:spcAft>
        <a:buClr>
          <a:srgbClr val="000099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75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hyperlink" Target="https://www.di.ens.fr/~cousot/publications.www/CousotCousot-POPL-77-ACM-p238--252-1977.pdf" TargetMode="External"/><Relationship Id="rId7" Type="http://schemas.openxmlformats.org/officeDocument/2006/relationships/hyperlink" Target="https://en.wikipedia.org/wiki/Patrick_Couso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jpeg"/><Relationship Id="rId5" Type="http://schemas.openxmlformats.org/officeDocument/2006/relationships/hyperlink" Target="https://en.wikipedia.org/wiki/Radhia_Cousot" TargetMode="Externa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rticles.adsabs.harvard.edu/full/1998ESASP.422..201L/0000201.000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jpeg"/><Relationship Id="rId5" Type="http://schemas.openxmlformats.org/officeDocument/2006/relationships/hyperlink" Target="https://en.wikipedia.org/wiki/Ariane_5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7.emf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23.png"/><Relationship Id="rId4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0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youtu.be/7Cgpfw4z8cw?t=48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6.png"/><Relationship Id="rId5" Type="http://schemas.openxmlformats.org/officeDocument/2006/relationships/hyperlink" Target="https://youtu.be/MLk47AMBdTA" TargetMode="External"/><Relationship Id="rId4" Type="http://schemas.openxmlformats.org/officeDocument/2006/relationships/hyperlink" Target="https://youtu.be/qyJomdyjyvM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Homotop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en.wikipedia.org/wiki/Dana_Scott" TargetMode="External"/><Relationship Id="rId5" Type="http://schemas.openxmlformats.org/officeDocument/2006/relationships/image" Target="../media/image8.jpeg"/><Relationship Id="rId4" Type="http://schemas.openxmlformats.org/officeDocument/2006/relationships/hyperlink" Target="https://www.britannica.com/biography/Dana-Scott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s://en.wikipedia.org/wiki/Set_inclusion" TargetMode="External"/><Relationship Id="rId3" Type="http://schemas.openxmlformats.org/officeDocument/2006/relationships/hyperlink" Target="https://en.wikipedia.org/wiki/File:Hasse_diagram_of_powerset_of_3.svg" TargetMode="External"/><Relationship Id="rId7" Type="http://schemas.openxmlformats.org/officeDocument/2006/relationships/hyperlink" Target="https://en.wikipedia.org/wiki/File:Lattice_of_partitions_of_an_order_4_set.svg" TargetMode="Externa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en.wikipedia.org/wiki/Lattice_(order)" TargetMode="Externa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.png"/><Relationship Id="rId11" Type="http://schemas.openxmlformats.org/officeDocument/2006/relationships/hyperlink" Target="https://en.wikipedia.org/wiki/File:N-Quadrat,_gedreht.svg" TargetMode="External"/><Relationship Id="rId5" Type="http://schemas.openxmlformats.org/officeDocument/2006/relationships/hyperlink" Target="https://en.wikipedia.org/wiki/File:Lattice_of_the_divisibility_of_60.svg" TargetMode="External"/><Relationship Id="rId15" Type="http://schemas.openxmlformats.org/officeDocument/2006/relationships/hyperlink" Target="https://en.wikipedia.org/wiki/Partition_(set_theory)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hyperlink" Target="https://en.wikipedia.org/wiki/File:Nat_num.svg" TargetMode="External"/><Relationship Id="rId14" Type="http://schemas.openxmlformats.org/officeDocument/2006/relationships/hyperlink" Target="https://en.wikipedia.org/wiki/Hasse_diagra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176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667" dirty="0"/>
              <a:t>Computational Thinking &amp; Systems Design</a:t>
            </a:r>
            <a:br>
              <a:rPr lang="en" sz="2667" dirty="0"/>
            </a:br>
            <a:br>
              <a:rPr lang="en" sz="2667" dirty="0"/>
            </a:br>
            <a:r>
              <a:rPr lang="en" sz="2667" dirty="0"/>
              <a:t>Lecture 11 </a:t>
            </a:r>
            <a:br>
              <a:rPr lang="en" sz="2667" dirty="0"/>
            </a:br>
            <a:r>
              <a:rPr lang="en" sz="2667" dirty="0"/>
              <a:t>Compiler II: Generating</a:t>
            </a:r>
            <a:r>
              <a:rPr lang="zh-CN" altLang="en-US" sz="2667" dirty="0"/>
              <a:t> </a:t>
            </a:r>
            <a:r>
              <a:rPr lang="en-US" altLang="zh-CN" sz="2667" dirty="0"/>
              <a:t>VM</a:t>
            </a:r>
            <a:r>
              <a:rPr lang="zh-CN" altLang="en-US" sz="2667" dirty="0"/>
              <a:t> </a:t>
            </a:r>
            <a:r>
              <a:rPr lang="en-US" altLang="zh-CN" sz="2667" dirty="0"/>
              <a:t>Code</a:t>
            </a:r>
            <a:endParaRPr sz="2667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5259092"/>
            <a:ext cx="11360800" cy="96314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667" dirty="0"/>
              <a:t>Ben Koo</a:t>
            </a:r>
            <a:endParaRPr sz="2667" dirty="0"/>
          </a:p>
          <a:p>
            <a:pPr>
              <a:spcBef>
                <a:spcPts val="0"/>
              </a:spcBef>
            </a:pPr>
            <a:r>
              <a:rPr lang="en" sz="2667" dirty="0"/>
              <a:t>November </a:t>
            </a:r>
            <a:r>
              <a:rPr lang="en-US" altLang="zh-CN" sz="2667" dirty="0"/>
              <a:t>24</a:t>
            </a:r>
            <a:r>
              <a:rPr lang="en" sz="2667" dirty="0"/>
              <a:t>, 2020</a:t>
            </a:r>
            <a:endParaRPr sz="26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C3275-4086-0144-99A1-5A41B0FBE6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163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Lattice represents a Universal Data Type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056A1-8413-E442-99E4-255C61CC01BC}"/>
              </a:ext>
            </a:extLst>
          </p:cNvPr>
          <p:cNvSpPr txBox="1"/>
          <p:nvPr/>
        </p:nvSpPr>
        <p:spPr>
          <a:xfrm>
            <a:off x="2331986" y="6264633"/>
            <a:ext cx="75280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Source of Text : </a:t>
            </a:r>
            <a:r>
              <a:rPr lang="en-US" sz="1050" dirty="0">
                <a:hlinkClick r:id="rId3"/>
              </a:rPr>
              <a:t>https://www.di.ens.fr/~cousot/publications.www/CousotCousot-POPL-77-ACM-p238--252-1977.pdf</a:t>
            </a:r>
            <a:endParaRPr lang="en-TW" sz="1050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F9384FF-75D5-7D4E-BCA6-696C42C23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748" y="1477590"/>
            <a:ext cx="6226504" cy="478704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B4D625E-3516-DA46-A2DC-31989BA60F5F}"/>
              </a:ext>
            </a:extLst>
          </p:cNvPr>
          <p:cNvGrpSpPr/>
          <p:nvPr/>
        </p:nvGrpSpPr>
        <p:grpSpPr>
          <a:xfrm>
            <a:off x="9517793" y="2635795"/>
            <a:ext cx="2029892" cy="2881820"/>
            <a:chOff x="7138344" y="1976846"/>
            <a:chExt cx="1522419" cy="2161365"/>
          </a:xfrm>
        </p:grpSpPr>
        <p:pic>
          <p:nvPicPr>
            <p:cNvPr id="2050" name="Picture 2">
              <a:hlinkClick r:id="rId5"/>
              <a:extLst>
                <a:ext uri="{FF2B5EF4-FFF2-40B4-BE49-F238E27FC236}">
                  <a16:creationId xmlns:a16="http://schemas.microsoft.com/office/drawing/2014/main" id="{177AD7D6-A8AD-D94F-83C2-BD3750D4E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344" y="1976846"/>
              <a:ext cx="1522419" cy="1903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284D5B-1116-C847-894B-AFEDDE3376A1}"/>
                </a:ext>
              </a:extLst>
            </p:cNvPr>
            <p:cNvSpPr txBox="1"/>
            <p:nvPr/>
          </p:nvSpPr>
          <p:spPr>
            <a:xfrm>
              <a:off x="7262045" y="3884296"/>
              <a:ext cx="1275016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TW" sz="1600" dirty="0">
                  <a:hlinkClick r:id="rId5"/>
                </a:rPr>
                <a:t>Radhia Cousot</a:t>
              </a:r>
              <a:endParaRPr lang="en-TW" sz="16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0FE91C5-5F68-1C42-831F-8E4659EB5A0E}"/>
              </a:ext>
            </a:extLst>
          </p:cNvPr>
          <p:cNvGrpSpPr/>
          <p:nvPr/>
        </p:nvGrpSpPr>
        <p:grpSpPr>
          <a:xfrm>
            <a:off x="308621" y="2635796"/>
            <a:ext cx="2365587" cy="2771518"/>
            <a:chOff x="293941" y="1976846"/>
            <a:chExt cx="1774190" cy="2078639"/>
          </a:xfrm>
        </p:grpSpPr>
        <p:pic>
          <p:nvPicPr>
            <p:cNvPr id="2052" name="Picture 4">
              <a:hlinkClick r:id="rId7"/>
              <a:extLst>
                <a:ext uri="{FF2B5EF4-FFF2-40B4-BE49-F238E27FC236}">
                  <a16:creationId xmlns:a16="http://schemas.microsoft.com/office/drawing/2014/main" id="{4290CB2F-C6C1-164B-B32A-FC7047CB5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941" y="1976846"/>
              <a:ext cx="1774190" cy="177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8FA12F-E350-2449-90CD-B8E184D2FCA0}"/>
                </a:ext>
              </a:extLst>
            </p:cNvPr>
            <p:cNvSpPr txBox="1"/>
            <p:nvPr/>
          </p:nvSpPr>
          <p:spPr>
            <a:xfrm>
              <a:off x="590913" y="3801569"/>
              <a:ext cx="117724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600" dirty="0">
                  <a:hlinkClick r:id="rId7"/>
                </a:rPr>
                <a:t>Patrick Cousot</a:t>
              </a:r>
              <a:endParaRPr lang="en-TW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2359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Example of (not) Computing in Lattice Space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773D343C-6DE6-8A45-9D77-2160ABA47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70" y="2296131"/>
            <a:ext cx="6095999" cy="3077428"/>
          </a:xfrm>
          <a:prstGeom prst="rect">
            <a:avLst/>
          </a:prstGeom>
        </p:spPr>
      </p:pic>
      <p:pic>
        <p:nvPicPr>
          <p:cNvPr id="3073" name="Picture 1">
            <a:hlinkClick r:id="rId5"/>
            <a:extLst>
              <a:ext uri="{FF2B5EF4-FFF2-40B4-BE49-F238E27FC236}">
                <a16:creationId xmlns:a16="http://schemas.microsoft.com/office/drawing/2014/main" id="{32A14273-9D16-A745-BE9E-3C84B8BF0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8615" y="1377727"/>
            <a:ext cx="3255848" cy="488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A2341D-E80D-CB43-9D35-8C3E19F03CDE}"/>
              </a:ext>
            </a:extLst>
          </p:cNvPr>
          <p:cNvSpPr txBox="1"/>
          <p:nvPr/>
        </p:nvSpPr>
        <p:spPr>
          <a:xfrm>
            <a:off x="7759729" y="6285394"/>
            <a:ext cx="3783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Image Source: </a:t>
            </a:r>
            <a:r>
              <a:rPr lang="en-TW" sz="2400" dirty="0">
                <a:hlinkClick r:id="rId5"/>
              </a:rPr>
              <a:t>Wikipedia</a:t>
            </a:r>
            <a:endParaRPr lang="en-TW" sz="2400" dirty="0"/>
          </a:p>
        </p:txBody>
      </p:sp>
    </p:spTree>
    <p:extLst>
      <p:ext uri="{BB962C8B-B14F-4D97-AF65-F5344CB8AC3E}">
        <p14:creationId xmlns:p14="http://schemas.microsoft.com/office/powerpoint/2010/main" val="2620279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9A03EFB-1485-304A-A80F-7FC1720E3F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Memory segments </a:t>
            </a:r>
            <a:r>
              <a:rPr lang="en-US" altLang="en-CN" sz="2000" dirty="0"/>
              <a:t>(review)</a:t>
            </a:r>
          </a:p>
        </p:txBody>
      </p:sp>
      <p:sp>
        <p:nvSpPr>
          <p:cNvPr id="482307" name="Rectangle 3">
            <a:extLst>
              <a:ext uri="{FF2B5EF4-FFF2-40B4-BE49-F238E27FC236}">
                <a16:creationId xmlns:a16="http://schemas.microsoft.com/office/drawing/2014/main" id="{192B74EB-15DF-254D-947D-17D32DD91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2276475"/>
            <a:ext cx="8610600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Where </a:t>
            </a:r>
            <a:r>
              <a:rPr lang="en-US" altLang="en-CN" sz="1800" i="1" u="sng">
                <a:solidFill>
                  <a:srgbClr val="00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 is a non-negative integer and </a:t>
            </a:r>
            <a:r>
              <a:rPr lang="en-US" altLang="en-CN" sz="1800" i="1" u="sng">
                <a:solidFill>
                  <a:srgbClr val="00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segment</a:t>
            </a: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 is one of the following: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holds values of global variables, shared by all functions in the same class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holds values of the argument variables of the current function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holds values of the local variables of the current function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holds values of the private (“object”) variables of the current object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that: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holds array values (silly name, sorry) 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holds all the constants in the range </a:t>
            </a: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en-CN" sz="10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…</a:t>
            </a:r>
            <a:r>
              <a:rPr lang="en-US" altLang="en-CN" sz="10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32767</a:t>
            </a:r>
            <a:r>
              <a:rPr lang="en-US" altLang="en-CN" sz="1600" b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pseudo memory segment) </a:t>
            </a:r>
            <a:endParaRPr lang="en-US" altLang="en-CN" sz="1600" b="1">
              <a:solidFill>
                <a:srgbClr val="00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used to anchor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that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 to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various areas in the heap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fixed 8-entry segment that holds temporary variables for general use;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    Shared by all VM functions in the program.</a:t>
            </a:r>
          </a:p>
        </p:txBody>
      </p:sp>
      <p:sp>
        <p:nvSpPr>
          <p:cNvPr id="482308" name="Text Box 4">
            <a:extLst>
              <a:ext uri="{FF2B5EF4-FFF2-40B4-BE49-F238E27FC236}">
                <a16:creationId xmlns:a16="http://schemas.microsoft.com/office/drawing/2014/main" id="{7BB7D4E7-CA7A-3E4A-A3B1-0580987A8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836613"/>
            <a:ext cx="2808288" cy="12255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93600" bIns="190800" anchor="ctr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VM memory Commands: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CN" sz="16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altLang="en-CN" sz="1600" b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CN" sz="1800" i="1">
                <a:solidFill>
                  <a:srgbClr val="00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segment  i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CN" sz="16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en-CN" sz="1600" b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CN" sz="1800" i="1">
                <a:solidFill>
                  <a:srgbClr val="00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segment  i</a:t>
            </a:r>
          </a:p>
        </p:txBody>
      </p:sp>
    </p:spTree>
    <p:extLst>
      <p:ext uri="{BB962C8B-B14F-4D97-AF65-F5344CB8AC3E}">
        <p14:creationId xmlns:p14="http://schemas.microsoft.com/office/powerpoint/2010/main" val="322372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7" grpId="0" build="p" autoUpdateAnimBg="0"/>
      <p:bldP spid="482308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C2A83B81-B66D-D242-A8A9-EDEFDFD314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Code generation example</a:t>
            </a:r>
          </a:p>
        </p:txBody>
      </p:sp>
      <p:sp>
        <p:nvSpPr>
          <p:cNvPr id="8196" name="Text Box 5">
            <a:extLst>
              <a:ext uri="{FF2B5EF4-FFF2-40B4-BE49-F238E27FC236}">
                <a16:creationId xmlns:a16="http://schemas.microsoft.com/office/drawing/2014/main" id="{4A604B08-9EE2-4A4C-AF1B-335E79B6D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838200"/>
            <a:ext cx="2209800" cy="1066800"/>
          </a:xfrm>
          <a:prstGeom prst="rect">
            <a:avLst/>
          </a:prstGeom>
          <a:solidFill>
            <a:srgbClr val="FFFFC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 int foo()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var int x;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let x = x + 1;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</p:txBody>
      </p:sp>
      <p:grpSp>
        <p:nvGrpSpPr>
          <p:cNvPr id="8210" name="Group 18">
            <a:extLst>
              <a:ext uri="{FF2B5EF4-FFF2-40B4-BE49-F238E27FC236}">
                <a16:creationId xmlns:a16="http://schemas.microsoft.com/office/drawing/2014/main" id="{44DBFD46-B248-564C-A5F1-4E5CA2B146DC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2133600"/>
            <a:ext cx="5257800" cy="3455988"/>
            <a:chOff x="720" y="1344"/>
            <a:chExt cx="3312" cy="2177"/>
          </a:xfrm>
        </p:grpSpPr>
        <p:sp>
          <p:nvSpPr>
            <p:cNvPr id="8195" name="Text Box 4">
              <a:extLst>
                <a:ext uri="{FF2B5EF4-FFF2-40B4-BE49-F238E27FC236}">
                  <a16:creationId xmlns:a16="http://schemas.microsoft.com/office/drawing/2014/main" id="{F0CA9EA4-9488-134E-8051-1D861C33E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344"/>
              <a:ext cx="2352" cy="2177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&lt;letStatement&gt;</a:t>
              </a:r>
              <a:endParaRPr lang="en-US" altLang="en-CN" sz="14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&lt;keyword&gt; let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&lt;identifier&gt; x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&lt;symbol&gt; =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&lt;identifier&gt; x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&lt;symbol&gt; +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&lt;constant&gt; 1 &lt;/constant&gt; </a:t>
              </a:r>
              <a:b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&lt;/expression&gt;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&lt;/letStatement&gt;</a:t>
              </a:r>
            </a:p>
          </p:txBody>
        </p:sp>
        <p:sp>
          <p:nvSpPr>
            <p:cNvPr id="8197" name="Rectangle 15">
              <a:extLst>
                <a:ext uri="{FF2B5EF4-FFF2-40B4-BE49-F238E27FC236}">
                  <a16:creationId xmlns:a16="http://schemas.microsoft.com/office/drawing/2014/main" id="{A31566AD-D2BB-434C-AD51-EA2B360AE2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84" y="1728"/>
              <a:ext cx="864" cy="192"/>
            </a:xfrm>
            <a:prstGeom prst="rect">
              <a:avLst/>
            </a:prstGeom>
            <a:solidFill>
              <a:srgbClr val="FF6A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8198" name="AutoShape 16">
              <a:extLst>
                <a:ext uri="{FF2B5EF4-FFF2-40B4-BE49-F238E27FC236}">
                  <a16:creationId xmlns:a16="http://schemas.microsoft.com/office/drawing/2014/main" id="{DBB62621-3EA1-814C-8F20-758B2B5858B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984" y="1896"/>
              <a:ext cx="384" cy="528"/>
            </a:xfrm>
            <a:prstGeom prst="downArrow">
              <a:avLst>
                <a:gd name="adj1" fmla="val 50000"/>
                <a:gd name="adj2" fmla="val 34375"/>
              </a:avLst>
            </a:prstGeom>
            <a:solidFill>
              <a:srgbClr val="FF6A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8199" name="Rectangle 17" descr="Bouquet">
              <a:extLst>
                <a:ext uri="{FF2B5EF4-FFF2-40B4-BE49-F238E27FC236}">
                  <a16:creationId xmlns:a16="http://schemas.microsoft.com/office/drawing/2014/main" id="{464C794C-0149-864B-B9F0-35B182737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" y="2274"/>
              <a:ext cx="577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600">
                  <a:solidFill>
                    <a:srgbClr val="000000"/>
                  </a:solidFill>
                </a:rPr>
                <a:t>Syntax</a:t>
              </a:r>
              <a:br>
                <a:rPr lang="en-US" altLang="en-CN" sz="1600">
                  <a:solidFill>
                    <a:srgbClr val="000000"/>
                  </a:solidFill>
                </a:rPr>
              </a:br>
              <a:r>
                <a:rPr lang="en-US" altLang="en-CN" sz="1600">
                  <a:solidFill>
                    <a:srgbClr val="000000"/>
                  </a:solidFill>
                </a:rPr>
                <a:t>analysis</a:t>
              </a:r>
            </a:p>
          </p:txBody>
        </p:sp>
      </p:grpSp>
      <p:sp>
        <p:nvSpPr>
          <p:cNvPr id="8202" name="Rectangle 7">
            <a:extLst>
              <a:ext uri="{FF2B5EF4-FFF2-40B4-BE49-F238E27FC236}">
                <a16:creationId xmlns:a16="http://schemas.microsoft.com/office/drawing/2014/main" id="{4733B5F8-5B5D-CB41-B844-5EC1E73EC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096000"/>
            <a:ext cx="6172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indent="142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(note that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the first local variable declared in the method)</a:t>
            </a:r>
          </a:p>
        </p:txBody>
      </p:sp>
      <p:grpSp>
        <p:nvGrpSpPr>
          <p:cNvPr id="8209" name="Group 17">
            <a:extLst>
              <a:ext uri="{FF2B5EF4-FFF2-40B4-BE49-F238E27FC236}">
                <a16:creationId xmlns:a16="http://schemas.microsoft.com/office/drawing/2014/main" id="{52947E8A-A303-2143-9DA7-A95F89A70639}"/>
              </a:ext>
            </a:extLst>
          </p:cNvPr>
          <p:cNvGrpSpPr>
            <a:grpSpLocks/>
          </p:cNvGrpSpPr>
          <p:nvPr/>
        </p:nvGrpSpPr>
        <p:grpSpPr bwMode="auto">
          <a:xfrm>
            <a:off x="8153400" y="2514600"/>
            <a:ext cx="2057400" cy="3894138"/>
            <a:chOff x="4176" y="1584"/>
            <a:chExt cx="1296" cy="2453"/>
          </a:xfrm>
        </p:grpSpPr>
        <p:sp>
          <p:nvSpPr>
            <p:cNvPr id="8201" name="Text Box 3">
              <a:extLst>
                <a:ext uri="{FF2B5EF4-FFF2-40B4-BE49-F238E27FC236}">
                  <a16:creationId xmlns:a16="http://schemas.microsoft.com/office/drawing/2014/main" id="{15C2C557-3165-6946-AFA7-760038EEB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3216"/>
              <a:ext cx="1296" cy="821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local 0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constant 1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 local 0</a:t>
              </a:r>
              <a:endParaRPr lang="en-US" altLang="en-CN" sz="16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8203" name="AutoShape 12">
              <a:extLst>
                <a:ext uri="{FF2B5EF4-FFF2-40B4-BE49-F238E27FC236}">
                  <a16:creationId xmlns:a16="http://schemas.microsoft.com/office/drawing/2014/main" id="{BFF7110B-A675-7947-BBC5-E895FA8A4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640"/>
              <a:ext cx="384" cy="528"/>
            </a:xfrm>
            <a:prstGeom prst="downArrow">
              <a:avLst>
                <a:gd name="adj1" fmla="val 50000"/>
                <a:gd name="adj2" fmla="val 34375"/>
              </a:avLst>
            </a:prstGeom>
            <a:solidFill>
              <a:srgbClr val="FF6A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8204" name="Rectangle 13">
              <a:extLst>
                <a:ext uri="{FF2B5EF4-FFF2-40B4-BE49-F238E27FC236}">
                  <a16:creationId xmlns:a16="http://schemas.microsoft.com/office/drawing/2014/main" id="{88BECD2C-9B9D-464F-AB53-701374FE4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968"/>
              <a:ext cx="720" cy="192"/>
            </a:xfrm>
            <a:prstGeom prst="rect">
              <a:avLst/>
            </a:prstGeom>
            <a:solidFill>
              <a:srgbClr val="FF6A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8205" name="Rectangle 14">
              <a:extLst>
                <a:ext uri="{FF2B5EF4-FFF2-40B4-BE49-F238E27FC236}">
                  <a16:creationId xmlns:a16="http://schemas.microsoft.com/office/drawing/2014/main" id="{4DCA3227-529C-5B44-9EEE-2D4AD906D8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656" y="2304"/>
              <a:ext cx="480" cy="192"/>
            </a:xfrm>
            <a:prstGeom prst="rect">
              <a:avLst/>
            </a:prstGeom>
            <a:solidFill>
              <a:srgbClr val="FF6A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8206" name="Rectangle 18" descr="Bouquet">
              <a:extLst>
                <a:ext uri="{FF2B5EF4-FFF2-40B4-BE49-F238E27FC236}">
                  <a16:creationId xmlns:a16="http://schemas.microsoft.com/office/drawing/2014/main" id="{87E9B033-4A67-A64A-AF87-E4147E197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1584"/>
              <a:ext cx="720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600">
                  <a:solidFill>
                    <a:srgbClr val="000000"/>
                  </a:solidFill>
                </a:rPr>
                <a:t>Code</a:t>
              </a:r>
              <a:br>
                <a:rPr lang="en-US" altLang="en-CN" sz="1600">
                  <a:solidFill>
                    <a:srgbClr val="000000"/>
                  </a:solidFill>
                </a:rPr>
              </a:br>
              <a:r>
                <a:rPr lang="en-US" altLang="en-CN" sz="1600">
                  <a:solidFill>
                    <a:srgbClr val="000000"/>
                  </a:solidFill>
                </a:rPr>
                <a:t>generation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818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nimBg="1"/>
      <p:bldP spid="820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862201F3-0586-F546-8F5D-08BEFE5058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Handling variables</a:t>
            </a:r>
          </a:p>
        </p:txBody>
      </p:sp>
      <p:sp>
        <p:nvSpPr>
          <p:cNvPr id="727043" name="Rectangle 3">
            <a:extLst>
              <a:ext uri="{FF2B5EF4-FFF2-40B4-BE49-F238E27FC236}">
                <a16:creationId xmlns:a16="http://schemas.microsoft.com/office/drawing/2014/main" id="{9E875276-0C62-BE4A-90E3-F02889BA41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19288" y="1268413"/>
            <a:ext cx="8520112" cy="4267200"/>
          </a:xfrm>
        </p:spPr>
        <p:txBody>
          <a:bodyPr/>
          <a:lstStyle/>
          <a:p>
            <a:pPr>
              <a:spcBef>
                <a:spcPct val="200000"/>
              </a:spcBef>
              <a:buFont typeface="Wingdings" pitchFamily="2" charset="2"/>
              <a:buNone/>
            </a:pPr>
            <a:r>
              <a:rPr lang="en-US" altLang="en-CN" sz="1600"/>
              <a:t>When the compiler encounters a variable, say </a:t>
            </a:r>
            <a:r>
              <a:rPr lang="en-US" altLang="en-CN" sz="160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CN" sz="1600"/>
              <a:t>, in the source code, it has to know:</a:t>
            </a:r>
          </a:p>
          <a:p>
            <a:pPr>
              <a:spcBef>
                <a:spcPct val="200000"/>
              </a:spcBef>
              <a:buFont typeface="Wingdings" pitchFamily="2" charset="2"/>
              <a:buNone/>
            </a:pPr>
            <a:r>
              <a:rPr lang="en-US" altLang="en-CN" sz="1600" u="sng">
                <a:solidFill>
                  <a:srgbClr val="000066"/>
                </a:solidFill>
              </a:rPr>
              <a:t>What is </a:t>
            </a:r>
            <a:r>
              <a:rPr lang="en-US" altLang="en-CN" sz="1600" u="sng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CN" sz="1600" u="sng">
                <a:solidFill>
                  <a:srgbClr val="000066"/>
                </a:solidFill>
              </a:rPr>
              <a:t>’s </a:t>
            </a:r>
            <a:r>
              <a:rPr lang="en-US" altLang="en-CN" sz="1600" i="1" u="sng">
                <a:solidFill>
                  <a:srgbClr val="000066"/>
                </a:solidFill>
              </a:rPr>
              <a:t>data type</a:t>
            </a:r>
            <a:r>
              <a:rPr lang="en-US" altLang="en-CN" sz="1600" u="sng">
                <a:solidFill>
                  <a:srgbClr val="000066"/>
                </a:solidFill>
              </a:rPr>
              <a:t>?</a:t>
            </a:r>
            <a:br>
              <a:rPr lang="en-US" altLang="en-CN" sz="1600" u="sng">
                <a:solidFill>
                  <a:srgbClr val="000066"/>
                </a:solidFill>
              </a:rPr>
            </a:br>
            <a:br>
              <a:rPr lang="en-US" altLang="en-CN" sz="1600" u="sng">
                <a:solidFill>
                  <a:srgbClr val="000066"/>
                </a:solidFill>
              </a:rPr>
            </a:br>
            <a:r>
              <a:rPr lang="en-US" altLang="en-CN" sz="1600"/>
              <a:t>Primitive, or ADT (class name) ? </a:t>
            </a:r>
            <a:br>
              <a:rPr lang="en-US" altLang="en-CN" sz="1600"/>
            </a:br>
            <a:br>
              <a:rPr lang="en-US" altLang="en-CN" sz="1600"/>
            </a:br>
            <a:r>
              <a:rPr lang="en-US" altLang="en-CN" sz="1600"/>
              <a:t>(Need to know in order to properly allocate RAM resources for its representation)</a:t>
            </a:r>
          </a:p>
          <a:p>
            <a:pPr>
              <a:spcBef>
                <a:spcPct val="200000"/>
              </a:spcBef>
              <a:buFont typeface="Wingdings" pitchFamily="2" charset="2"/>
              <a:buNone/>
            </a:pPr>
            <a:r>
              <a:rPr lang="en-US" altLang="en-CN" sz="1600" u="sng">
                <a:solidFill>
                  <a:srgbClr val="000066"/>
                </a:solidFill>
              </a:rPr>
              <a:t>What </a:t>
            </a:r>
            <a:r>
              <a:rPr lang="en-US" altLang="en-CN" sz="1600" i="1" u="sng">
                <a:solidFill>
                  <a:srgbClr val="000066"/>
                </a:solidFill>
              </a:rPr>
              <a:t>kind</a:t>
            </a:r>
            <a:r>
              <a:rPr lang="en-US" altLang="en-CN" sz="1600" u="sng">
                <a:solidFill>
                  <a:srgbClr val="000066"/>
                </a:solidFill>
              </a:rPr>
              <a:t> of variable is </a:t>
            </a:r>
            <a:r>
              <a:rPr lang="en-US" altLang="en-CN" sz="1600" u="sng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CN" sz="1600" u="sng">
                <a:solidFill>
                  <a:srgbClr val="000066"/>
                </a:solidFill>
              </a:rPr>
              <a:t>?</a:t>
            </a:r>
            <a:br>
              <a:rPr lang="en-US" altLang="en-CN" sz="1600" u="sng">
                <a:solidFill>
                  <a:srgbClr val="000066"/>
                </a:solidFill>
              </a:rPr>
            </a:br>
            <a:br>
              <a:rPr lang="en-US" altLang="en-CN" sz="1600" u="sng">
                <a:solidFill>
                  <a:srgbClr val="000066"/>
                </a:solidFill>
              </a:rPr>
            </a:br>
            <a:r>
              <a:rPr lang="en-US" altLang="en-CN" sz="1600">
                <a:latin typeface="Consolas" panose="020B0609020204030204" pitchFamily="49" charset="0"/>
                <a:cs typeface="Consolas" panose="020B0609020204030204" pitchFamily="49" charset="0"/>
              </a:rPr>
              <a:t>local, static, field, argument</a:t>
            </a:r>
            <a:r>
              <a:rPr lang="en-US" altLang="en-CN" sz="1600"/>
              <a:t> ?</a:t>
            </a:r>
            <a:br>
              <a:rPr lang="en-US" altLang="en-CN" sz="1600"/>
            </a:br>
            <a:br>
              <a:rPr lang="en-US" altLang="en-CN" sz="1600"/>
            </a:br>
            <a:r>
              <a:rPr lang="en-US" altLang="en-CN" sz="1600"/>
              <a:t>( We need to know in order to properly allocate it to the right memory segment;</a:t>
            </a:r>
            <a:br>
              <a:rPr lang="en-US" altLang="en-CN" sz="1600"/>
            </a:br>
            <a:r>
              <a:rPr lang="en-US" altLang="en-CN" sz="1600"/>
              <a:t>  this also implies the variable’s life cycle ).</a:t>
            </a:r>
          </a:p>
        </p:txBody>
      </p:sp>
    </p:spTree>
    <p:extLst>
      <p:ext uri="{BB962C8B-B14F-4D97-AF65-F5344CB8AC3E}">
        <p14:creationId xmlns:p14="http://schemas.microsoft.com/office/powerpoint/2010/main" val="235694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43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D84953C6-9272-6D4E-AC56-F03DC8EB3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Handling variables: </a:t>
            </a:r>
            <a:r>
              <a:rPr lang="en-US" altLang="en-CN" sz="2000" dirty="0"/>
              <a:t>mapping them on memory segments</a:t>
            </a:r>
            <a:r>
              <a:rPr lang="en-US" altLang="en-CN" dirty="0"/>
              <a:t> </a:t>
            </a:r>
            <a:r>
              <a:rPr lang="en-US" altLang="en-CN" sz="1400" dirty="0"/>
              <a:t>(example)</a:t>
            </a:r>
            <a:endParaRPr lang="he-IL" altLang="en-CN" sz="1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87EF0-7CD0-144F-A3CC-F02614D70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263" y="4360864"/>
            <a:ext cx="8915400" cy="2192337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altLang="en-CN" sz="1600"/>
              <a:t>When compiling this class, we have to create the following mappings: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CN" sz="1600">
                <a:cs typeface="Courier New" panose="02070309020205020404" pitchFamily="49" charset="0"/>
              </a:rPr>
              <a:t>The class variables      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nAccounts</a:t>
            </a:r>
            <a:r>
              <a:rPr lang="en-US" altLang="en-CN" sz="1600"/>
              <a:t> 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bankCommission</a:t>
            </a:r>
            <a:r>
              <a:rPr lang="en-US" altLang="en-CN" sz="1600">
                <a:cs typeface="Courier New" panose="02070309020205020404" pitchFamily="49" charset="0"/>
              </a:rPr>
              <a:t>   </a:t>
            </a:r>
            <a:r>
              <a:rPr lang="en-US" altLang="en-CN" sz="1600"/>
              <a:t>are mapped on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cs typeface="Courier New" panose="02070309020205020404" pitchFamily="49" charset="0"/>
              </a:rPr>
              <a:t>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0,1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CN" sz="1600">
                <a:cs typeface="Courier New" panose="02070309020205020404" pitchFamily="49" charset="0"/>
              </a:rPr>
              <a:t>The object fields        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owner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balance</a:t>
            </a:r>
            <a:r>
              <a:rPr lang="en-US" altLang="en-CN" sz="1600"/>
              <a:t>                 are mapped on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en-CN" sz="1600">
                <a:cs typeface="Courier New" panose="02070309020205020404" pitchFamily="49" charset="0"/>
              </a:rPr>
              <a:t>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0,1,2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CN" sz="1600">
                <a:cs typeface="Courier New" panose="02070309020205020404" pitchFamily="49" charset="0"/>
              </a:rPr>
              <a:t>The argument variables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bankAccount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when</a:t>
            </a:r>
            <a:r>
              <a:rPr lang="en-US" altLang="en-CN" sz="1600"/>
              <a:t>           are mapped on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altLang="en-CN" sz="1600"/>
              <a:t>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0,1,2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CN" sz="1600">
                <a:cs typeface="Courier New" panose="02070309020205020404" pitchFamily="49" charset="0"/>
              </a:rPr>
              <a:t>The local variables      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due</a:t>
            </a:r>
            <a:r>
              <a:rPr lang="en-US" altLang="en-CN" sz="1600"/>
              <a:t>                                are mapped on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altLang="en-CN" sz="1600"/>
              <a:t>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0,1,2</a:t>
            </a:r>
            <a:r>
              <a:rPr lang="en-US" altLang="en-CN" sz="1600">
                <a:cs typeface="Courier New" panose="02070309020205020404" pitchFamily="49" charset="0"/>
              </a:rPr>
              <a:t>.</a:t>
            </a:r>
            <a:endParaRPr lang="he-IL" altLang="en-CN" sz="1600"/>
          </a:p>
        </p:txBody>
      </p:sp>
      <p:grpSp>
        <p:nvGrpSpPr>
          <p:cNvPr id="10244" name="Group 4">
            <a:extLst>
              <a:ext uri="{FF2B5EF4-FFF2-40B4-BE49-F238E27FC236}">
                <a16:creationId xmlns:a16="http://schemas.microsoft.com/office/drawing/2014/main" id="{6D28C979-6CA5-3B47-BBB2-28DF22D87B45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685801"/>
            <a:ext cx="7588250" cy="3675063"/>
            <a:chOff x="53975" y="1201023"/>
            <a:chExt cx="7588250" cy="3675777"/>
          </a:xfrm>
        </p:grpSpPr>
        <p:pic>
          <p:nvPicPr>
            <p:cNvPr id="10246" name="Picture 2" descr="Bouquet">
              <a:extLst>
                <a:ext uri="{FF2B5EF4-FFF2-40B4-BE49-F238E27FC236}">
                  <a16:creationId xmlns:a16="http://schemas.microsoft.com/office/drawing/2014/main" id="{6FA81FD7-D885-9540-BA45-F1D77E60A5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1201023"/>
              <a:ext cx="7566025" cy="2100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50000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7" name="Picture 2" descr="Bouquet">
              <a:extLst>
                <a:ext uri="{FF2B5EF4-FFF2-40B4-BE49-F238E27FC236}">
                  <a16:creationId xmlns:a16="http://schemas.microsoft.com/office/drawing/2014/main" id="{CF9B78E9-06CC-8548-B7D9-8454A63770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5" y="3236890"/>
              <a:ext cx="7566025" cy="16399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60959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245" name="Content Placeholder 3">
            <a:extLst>
              <a:ext uri="{FF2B5EF4-FFF2-40B4-BE49-F238E27FC236}">
                <a16:creationId xmlns:a16="http://schemas.microsoft.com/office/drawing/2014/main" id="{99CE04DF-DEB4-6142-BD79-FC66DA50B717}"/>
              </a:ext>
            </a:extLst>
          </p:cNvPr>
          <p:cNvSpPr txBox="1">
            <a:spLocks/>
          </p:cNvSpPr>
          <p:nvPr/>
        </p:nvSpPr>
        <p:spPr bwMode="auto">
          <a:xfrm>
            <a:off x="5562600" y="838200"/>
            <a:ext cx="4953000" cy="15240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21600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The target language uses 8 memory segments</a:t>
            </a:r>
          </a:p>
          <a:p>
            <a:pPr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Each memory segment, e.g.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,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is an indexed sequence of 16-bit values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that can be referred to as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,  etc.</a:t>
            </a:r>
            <a:endParaRPr lang="he-IL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95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245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6" name="Group 4">
            <a:extLst>
              <a:ext uri="{FF2B5EF4-FFF2-40B4-BE49-F238E27FC236}">
                <a16:creationId xmlns:a16="http://schemas.microsoft.com/office/drawing/2014/main" id="{D7D960EC-8247-DF41-93FD-AF40E987E4B2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685801"/>
            <a:ext cx="7588250" cy="3675063"/>
            <a:chOff x="53975" y="1201023"/>
            <a:chExt cx="7588250" cy="3675777"/>
          </a:xfrm>
        </p:grpSpPr>
        <p:pic>
          <p:nvPicPr>
            <p:cNvPr id="11277" name="Picture 2" descr="Bouquet">
              <a:extLst>
                <a:ext uri="{FF2B5EF4-FFF2-40B4-BE49-F238E27FC236}">
                  <a16:creationId xmlns:a16="http://schemas.microsoft.com/office/drawing/2014/main" id="{304F6F70-FC56-1540-B487-6392FEFA5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1201023"/>
              <a:ext cx="7566025" cy="2100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50000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8" name="Picture 2" descr="Bouquet">
              <a:extLst>
                <a:ext uri="{FF2B5EF4-FFF2-40B4-BE49-F238E27FC236}">
                  <a16:creationId xmlns:a16="http://schemas.microsoft.com/office/drawing/2014/main" id="{ABFFB0CE-90D8-BF47-9457-093C7B1D8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5" y="3236890"/>
              <a:ext cx="7566025" cy="16399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60959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729091" name="Picture 3" descr="Bouquet">
            <a:extLst>
              <a:ext uri="{FF2B5EF4-FFF2-40B4-BE49-F238E27FC236}">
                <a16:creationId xmlns:a16="http://schemas.microsoft.com/office/drawing/2014/main" id="{7B5A0A13-DCA6-8246-9C24-1E6FCF97A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1" y="838201"/>
            <a:ext cx="3959225" cy="164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6"/>
                  <a:srcRect l="21875" t="66667" r="50000" b="1720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9092" name="Picture 4" descr="Bouquet">
            <a:extLst>
              <a:ext uri="{FF2B5EF4-FFF2-40B4-BE49-F238E27FC236}">
                <a16:creationId xmlns:a16="http://schemas.microsoft.com/office/drawing/2014/main" id="{E91AD598-C2C6-2E4D-BFEC-0D90F9008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4014" y="4191001"/>
            <a:ext cx="3887787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6"/>
                  <a:srcRect l="52344" t="65591" r="21094" b="13187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9" name="Rectangle 5">
            <a:extLst>
              <a:ext uri="{FF2B5EF4-FFF2-40B4-BE49-F238E27FC236}">
                <a16:creationId xmlns:a16="http://schemas.microsoft.com/office/drawing/2014/main" id="{E0D6FC4B-DD46-3A40-990C-C420E8A18B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altLang="en-CN" dirty="0"/>
              <a:t>Handling variables: </a:t>
            </a:r>
            <a:r>
              <a:rPr lang="en-US" altLang="en-CN" sz="2000" dirty="0"/>
              <a:t>symbol tables</a:t>
            </a:r>
          </a:p>
        </p:txBody>
      </p:sp>
      <p:sp>
        <p:nvSpPr>
          <p:cNvPr id="729094" name="Rectangle 6">
            <a:extLst>
              <a:ext uri="{FF2B5EF4-FFF2-40B4-BE49-F238E27FC236}">
                <a16:creationId xmlns:a16="http://schemas.microsoft.com/office/drawing/2014/main" id="{E361B24E-B124-E24D-9DFB-9681CA661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419600"/>
            <a:ext cx="48514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268288" indent="-2682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23913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19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9888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How the compiler uses symbol tables: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The compiler builds and maintains a linked list of hash tables,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reflecting a single scope nested within the next one in the list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Identifier lookup works from the current symbol table back to the list’s head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 classical implementation).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68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094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B3ACC9A9-AB38-0F4A-B9BF-6722DB88B7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Handling variables: </a:t>
            </a:r>
            <a:r>
              <a:rPr lang="en-US" altLang="en-CN" sz="2000" dirty="0"/>
              <a:t>managing their life cycle</a:t>
            </a:r>
          </a:p>
        </p:txBody>
      </p:sp>
      <p:sp>
        <p:nvSpPr>
          <p:cNvPr id="731139" name="Rectangle 3">
            <a:extLst>
              <a:ext uri="{FF2B5EF4-FFF2-40B4-BE49-F238E27FC236}">
                <a16:creationId xmlns:a16="http://schemas.microsoft.com/office/drawing/2014/main" id="{ADA6863B-8365-7D44-B70F-9D883D90F2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3505200"/>
            <a:ext cx="8610600" cy="1828800"/>
          </a:xfrm>
        </p:spPr>
        <p:txBody>
          <a:bodyPr/>
          <a:lstStyle/>
          <a:p>
            <a:pPr>
              <a:lnSpc>
                <a:spcPct val="90000"/>
              </a:lnSpc>
              <a:buSzPct val="80000"/>
              <a:buFont typeface="Wingdings" pitchFamily="2" charset="2"/>
              <a:buNone/>
            </a:pPr>
            <a:r>
              <a:rPr lang="en-US" altLang="en-CN" sz="1600" u="sng">
                <a:cs typeface="Consolas" panose="020B0609020204030204" pitchFamily="49" charset="0"/>
              </a:rPr>
              <a:t>Variables life cycle</a:t>
            </a:r>
          </a:p>
          <a:p>
            <a:pPr>
              <a:lnSpc>
                <a:spcPct val="90000"/>
              </a:lnSpc>
              <a:buSzPct val="80000"/>
              <a:buFont typeface="Wingdings" pitchFamily="2" charset="2"/>
              <a:buNone/>
            </a:pP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/>
              <a:t> variables:       single copy must be kept alive throughout the program duration</a:t>
            </a:r>
          </a:p>
          <a:p>
            <a:pPr>
              <a:lnSpc>
                <a:spcPct val="90000"/>
              </a:lnSpc>
              <a:buSzPct val="80000"/>
              <a:buFont typeface="Wingdings" pitchFamily="2" charset="2"/>
              <a:buNone/>
            </a:pP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-US" altLang="en-CN" sz="1600"/>
              <a:t> variables:         different copies must be kept for each object</a:t>
            </a:r>
          </a:p>
          <a:p>
            <a:pPr>
              <a:lnSpc>
                <a:spcPct val="90000"/>
              </a:lnSpc>
              <a:buSzPct val="80000"/>
              <a:buFont typeface="Wingdings" pitchFamily="2" charset="2"/>
              <a:buNone/>
            </a:pP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altLang="en-CN" sz="1600"/>
              <a:t> variables:         created on subroutine entry, killed on exit</a:t>
            </a:r>
          </a:p>
          <a:p>
            <a:pPr>
              <a:lnSpc>
                <a:spcPct val="90000"/>
              </a:lnSpc>
              <a:buSzPct val="80000"/>
              <a:buFont typeface="Wingdings" pitchFamily="2" charset="2"/>
              <a:buNone/>
            </a:pP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argument </a:t>
            </a:r>
            <a:r>
              <a:rPr lang="en-US" altLang="en-CN" sz="1600"/>
              <a:t>variables:    similar to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local </a:t>
            </a:r>
            <a:r>
              <a:rPr lang="en-US" altLang="en-CN" sz="1600">
                <a:cs typeface="Consolas" panose="020B0609020204030204" pitchFamily="49" charset="0"/>
              </a:rPr>
              <a:t>variables.</a:t>
            </a:r>
            <a:endParaRPr lang="en-US" altLang="en-CN" sz="1600">
              <a:solidFill>
                <a:schemeClr val="hlink"/>
              </a:solidFill>
            </a:endParaRPr>
          </a:p>
        </p:txBody>
      </p:sp>
      <p:pic>
        <p:nvPicPr>
          <p:cNvPr id="12292" name="Picture 4" descr="Bouquet">
            <a:extLst>
              <a:ext uri="{FF2B5EF4-FFF2-40B4-BE49-F238E27FC236}">
                <a16:creationId xmlns:a16="http://schemas.microsoft.com/office/drawing/2014/main" id="{77CF2B48-2142-4549-92B2-00EFB0AE2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4826" y="908051"/>
            <a:ext cx="3959225" cy="164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1875" t="66667" r="50000" b="1720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 descr="Bouquet">
            <a:extLst>
              <a:ext uri="{FF2B5EF4-FFF2-40B4-BE49-F238E27FC236}">
                <a16:creationId xmlns:a16="http://schemas.microsoft.com/office/drawing/2014/main" id="{F93BBBEA-BCA1-C446-8A21-199989E14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1900" y="739776"/>
            <a:ext cx="3887788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52344" t="65591" r="21094" b="13187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7" name="Picture 9">
            <a:extLst>
              <a:ext uri="{FF2B5EF4-FFF2-40B4-BE49-F238E27FC236}">
                <a16:creationId xmlns:a16="http://schemas.microsoft.com/office/drawing/2014/main" id="{93844B59-A40F-0E40-BB04-0F609FDA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15400" y="5334001"/>
            <a:ext cx="1219200" cy="8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B10C29BE-7A44-1F42-BC23-5161741DE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638800"/>
            <a:ext cx="6781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Aft>
                <a:spcPct val="0"/>
              </a:spcAft>
              <a:buClr>
                <a:srgbClr val="000099"/>
              </a:buClr>
              <a:buNone/>
            </a:pPr>
            <a:r>
              <a:rPr lang="en-US" altLang="en-CN" sz="1600" u="sng">
                <a:solidFill>
                  <a:srgbClr val="000099"/>
                </a:solidFill>
              </a:rPr>
              <a:t>Good news:</a:t>
            </a:r>
            <a:r>
              <a:rPr lang="en-US" altLang="en-CN" sz="1600">
                <a:solidFill>
                  <a:srgbClr val="000099"/>
                </a:solidFill>
              </a:rPr>
              <a:t> the VM implementation already handles all these details ! </a:t>
            </a:r>
            <a:br>
              <a:rPr lang="en-US" altLang="en-CN" sz="1600">
                <a:solidFill>
                  <a:srgbClr val="000099"/>
                </a:solidFill>
              </a:rPr>
            </a:br>
            <a:endParaRPr lang="en-US" altLang="en-CN" sz="160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33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1139" grpId="0" build="p" autoUpdateAnimBg="0"/>
      <p:bldP spid="2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" name="Text Box 3">
            <a:extLst>
              <a:ext uri="{FF2B5EF4-FFF2-40B4-BE49-F238E27FC236}">
                <a16:creationId xmlns:a16="http://schemas.microsoft.com/office/drawing/2014/main" id="{DED10D5D-5CDE-6043-9322-69AC585AE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066800"/>
            <a:ext cx="4876800" cy="5181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Complex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Fields (properties):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re;  // Real part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im;  // Imaginary part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/** Constructs a new Complex number */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Complex (int re, int im)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this.re = re;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this.im = im;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Foo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void bla()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Complex a, b, c;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a = new Complex(5,17);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b = new Complex(12,192);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 = a; // Only the reference is copied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</p:txBody>
      </p:sp>
      <p:sp>
        <p:nvSpPr>
          <p:cNvPr id="13323" name="Rectangle 4">
            <a:extLst>
              <a:ext uri="{FF2B5EF4-FFF2-40B4-BE49-F238E27FC236}">
                <a16:creationId xmlns:a16="http://schemas.microsoft.com/office/drawing/2014/main" id="{431A8B96-A1FB-4F47-B1FA-705AB7BF4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1638" y="685800"/>
            <a:ext cx="198596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Java code</a:t>
            </a:r>
          </a:p>
        </p:txBody>
      </p:sp>
      <p:sp>
        <p:nvSpPr>
          <p:cNvPr id="13315" name="Rectangle 5">
            <a:extLst>
              <a:ext uri="{FF2B5EF4-FFF2-40B4-BE49-F238E27FC236}">
                <a16:creationId xmlns:a16="http://schemas.microsoft.com/office/drawing/2014/main" id="{A46DF0BD-975C-A64A-8C83-FAB42186B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dirty="0">
                <a:solidFill>
                  <a:srgbClr val="663300"/>
                </a:solidFill>
              </a:rPr>
              <a:t>Handling objects: </a:t>
            </a:r>
            <a:r>
              <a:rPr lang="en-US" altLang="en-CN" sz="1800" dirty="0">
                <a:solidFill>
                  <a:srgbClr val="663300"/>
                </a:solidFill>
              </a:rPr>
              <a:t>construction / memory allocation</a:t>
            </a:r>
          </a:p>
        </p:txBody>
      </p:sp>
      <p:sp>
        <p:nvSpPr>
          <p:cNvPr id="735238" name="Rectangle 6">
            <a:extLst>
              <a:ext uri="{FF2B5EF4-FFF2-40B4-BE49-F238E27FC236}">
                <a16:creationId xmlns:a16="http://schemas.microsoft.com/office/drawing/2014/main" id="{F4509A3E-89E0-F84A-8C7B-EDE5580CA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886200"/>
            <a:ext cx="36576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 u="sng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How to compile: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 = new ClassName(…) 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?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The compiler generates code affecting: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 = Memory.alloc(n)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endParaRPr lang="en-US" altLang="en-CN" sz="14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Where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is the number of words necessary to represent the object in question, and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Memory.alloc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is an OS method that returns the base address of a free memory block of size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words. </a:t>
            </a:r>
          </a:p>
        </p:txBody>
      </p:sp>
      <p:grpSp>
        <p:nvGrpSpPr>
          <p:cNvPr id="735239" name="Group 7">
            <a:extLst>
              <a:ext uri="{FF2B5EF4-FFF2-40B4-BE49-F238E27FC236}">
                <a16:creationId xmlns:a16="http://schemas.microsoft.com/office/drawing/2014/main" id="{5AB5CF43-E045-C540-871A-25D4BC8C9DEC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799159"/>
            <a:ext cx="4042213" cy="3086806"/>
            <a:chOff x="2926" y="977"/>
            <a:chExt cx="2673" cy="2100"/>
          </a:xfrm>
        </p:grpSpPr>
        <p:pic>
          <p:nvPicPr>
            <p:cNvPr id="13318" name="Picture 8" descr="Bouquet">
              <a:extLst>
                <a:ext uri="{FF2B5EF4-FFF2-40B4-BE49-F238E27FC236}">
                  <a16:creationId xmlns:a16="http://schemas.microsoft.com/office/drawing/2014/main" id="{E3F95369-F93B-4949-8541-6AA62BD15E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" y="977"/>
              <a:ext cx="1458" cy="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4"/>
                    <a:srcRect l="61719" t="34946" r="18750" b="26344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3319" name="Group 9">
              <a:extLst>
                <a:ext uri="{FF2B5EF4-FFF2-40B4-BE49-F238E27FC236}">
                  <a16:creationId xmlns:a16="http://schemas.microsoft.com/office/drawing/2014/main" id="{7F3774DB-5053-B044-80D0-4EDB2752B7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6" y="1065"/>
              <a:ext cx="2673" cy="1004"/>
              <a:chOff x="2926" y="1065"/>
              <a:chExt cx="2673" cy="1004"/>
            </a:xfrm>
          </p:grpSpPr>
          <p:sp>
            <p:nvSpPr>
              <p:cNvPr id="13320" name="Rectangle 10">
                <a:extLst>
                  <a:ext uri="{FF2B5EF4-FFF2-40B4-BE49-F238E27FC236}">
                    <a16:creationId xmlns:a16="http://schemas.microsoft.com/office/drawing/2014/main" id="{0EAC2AC0-DC2E-D24E-8875-3DAC619BF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3" y="1065"/>
                <a:ext cx="576" cy="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13321" name="AutoShape 11">
                <a:extLst>
                  <a:ext uri="{FF2B5EF4-FFF2-40B4-BE49-F238E27FC236}">
                    <a16:creationId xmlns:a16="http://schemas.microsoft.com/office/drawing/2014/main" id="{2B9BB7DA-1C5A-4D42-A001-907ECF962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6" y="1570"/>
                <a:ext cx="907" cy="499"/>
              </a:xfrm>
              <a:prstGeom prst="rightArrow">
                <a:avLst>
                  <a:gd name="adj1" fmla="val 61343"/>
                  <a:gd name="adj2" fmla="val 45441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Following</a:t>
                </a:r>
                <a:b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compilation: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595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0490509-64F8-854C-AF36-EC41986D9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dirty="0">
                <a:solidFill>
                  <a:srgbClr val="663300"/>
                </a:solidFill>
              </a:rPr>
              <a:t>Handling objects: </a:t>
            </a:r>
            <a:r>
              <a:rPr lang="en-US" altLang="en-CN" sz="1800" dirty="0">
                <a:solidFill>
                  <a:srgbClr val="663300"/>
                </a:solidFill>
              </a:rPr>
              <a:t>accessing fields</a:t>
            </a:r>
          </a:p>
        </p:txBody>
      </p:sp>
      <p:sp>
        <p:nvSpPr>
          <p:cNvPr id="14343" name="Text Box 4">
            <a:extLst>
              <a:ext uri="{FF2B5EF4-FFF2-40B4-BE49-F238E27FC236}">
                <a16:creationId xmlns:a16="http://schemas.microsoft.com/office/drawing/2014/main" id="{B3069BD3-42A9-DC4C-8B8D-9E42EBC31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295400"/>
            <a:ext cx="4495800" cy="4419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Complex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Properties (fields):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re;  // Real part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im;  // Imaginary part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/** Constructs a new Complex number */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Complex(int re, int im)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this.re = re;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this.im = im;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/** Multiplies this Complex number 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by the given scalar */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void mult (int c)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 = re * c;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 = im * c;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344" name="Rectangle 5">
            <a:extLst>
              <a:ext uri="{FF2B5EF4-FFF2-40B4-BE49-F238E27FC236}">
                <a16:creationId xmlns:a16="http://schemas.microsoft.com/office/drawing/2014/main" id="{EA5FBDA5-79C6-4D4A-9C71-C7AAA7292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990600"/>
            <a:ext cx="2209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Java code</a:t>
            </a:r>
          </a:p>
        </p:txBody>
      </p:sp>
      <p:sp>
        <p:nvSpPr>
          <p:cNvPr id="737286" name="Text Box 6">
            <a:extLst>
              <a:ext uri="{FF2B5EF4-FFF2-40B4-BE49-F238E27FC236}">
                <a16:creationId xmlns:a16="http://schemas.microsoft.com/office/drawing/2014/main" id="{1FCFDFEF-F2D9-1144-88B6-C5150A884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3276600"/>
            <a:ext cx="3048000" cy="914400"/>
          </a:xfrm>
          <a:prstGeom prst="rect">
            <a:avLst/>
          </a:prstGeom>
          <a:solidFill>
            <a:srgbClr val="FFFFC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18800" rIns="93600" bIns="118800" anchor="ctr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45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*(this + 1) = *(this + 1)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times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(argument 0) </a:t>
            </a:r>
          </a:p>
        </p:txBody>
      </p:sp>
      <p:sp>
        <p:nvSpPr>
          <p:cNvPr id="737287" name="Rectangle 7">
            <a:extLst>
              <a:ext uri="{FF2B5EF4-FFF2-40B4-BE49-F238E27FC236}">
                <a16:creationId xmlns:a16="http://schemas.microsoft.com/office/drawing/2014/main" id="{57535426-387A-674C-A6B6-E283527A2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525" y="1268414"/>
            <a:ext cx="3348038" cy="136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How to compile: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 = im * c</a:t>
            </a:r>
            <a:r>
              <a:rPr lang="en-US" altLang="en-CN" sz="16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1. look up the two variables in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the symbol table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2. Generate the code:</a:t>
            </a:r>
          </a:p>
        </p:txBody>
      </p:sp>
      <p:sp>
        <p:nvSpPr>
          <p:cNvPr id="737288" name="Rectangle 8">
            <a:extLst>
              <a:ext uri="{FF2B5EF4-FFF2-40B4-BE49-F238E27FC236}">
                <a16:creationId xmlns:a16="http://schemas.microsoft.com/office/drawing/2014/main" id="{9A28522F-5626-F24E-8576-21C481B48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9964" y="4495801"/>
            <a:ext cx="3348037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This pseudo-code should be expressed in the target language.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5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4" grpId="0"/>
      <p:bldP spid="737286" grpId="0" animBg="1"/>
      <p:bldP spid="73728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7B67DD99-1A83-D44F-9E9D-AF0394E86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Course map</a:t>
            </a:r>
          </a:p>
        </p:txBody>
      </p:sp>
      <p:grpSp>
        <p:nvGrpSpPr>
          <p:cNvPr id="4099" name="Group 3">
            <a:extLst>
              <a:ext uri="{FF2B5EF4-FFF2-40B4-BE49-F238E27FC236}">
                <a16:creationId xmlns:a16="http://schemas.microsoft.com/office/drawing/2014/main" id="{CC174053-6379-DC45-9118-223752A59689}"/>
              </a:ext>
            </a:extLst>
          </p:cNvPr>
          <p:cNvGrpSpPr>
            <a:grpSpLocks/>
          </p:cNvGrpSpPr>
          <p:nvPr/>
        </p:nvGrpSpPr>
        <p:grpSpPr bwMode="auto">
          <a:xfrm>
            <a:off x="1782764" y="1006476"/>
            <a:ext cx="8809037" cy="4867275"/>
            <a:chOff x="163" y="634"/>
            <a:chExt cx="5549" cy="3066"/>
          </a:xfrm>
        </p:grpSpPr>
        <p:grpSp>
          <p:nvGrpSpPr>
            <p:cNvPr id="4101" name="Group 4">
              <a:extLst>
                <a:ext uri="{FF2B5EF4-FFF2-40B4-BE49-F238E27FC236}">
                  <a16:creationId xmlns:a16="http://schemas.microsoft.com/office/drawing/2014/main" id="{16FE2E8E-605C-F940-BBAB-297634116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3" y="1955"/>
              <a:ext cx="4051" cy="445"/>
              <a:chOff x="833" y="1955"/>
              <a:chExt cx="4051" cy="445"/>
            </a:xfrm>
          </p:grpSpPr>
          <p:sp>
            <p:nvSpPr>
              <p:cNvPr id="4199" name="Rectangle 5">
                <a:extLst>
                  <a:ext uri="{FF2B5EF4-FFF2-40B4-BE49-F238E27FC236}">
                    <a16:creationId xmlns:a16="http://schemas.microsoft.com/office/drawing/2014/main" id="{6F19FF16-CDC8-234E-981C-41794DA5F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2" y="2073"/>
                <a:ext cx="454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200" name="Rectangle 6">
                <a:extLst>
                  <a:ext uri="{FF2B5EF4-FFF2-40B4-BE49-F238E27FC236}">
                    <a16:creationId xmlns:a16="http://schemas.microsoft.com/office/drawing/2014/main" id="{9C22A341-AE2C-514E-9B51-660F29DC8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065"/>
                <a:ext cx="38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Assembler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201" name="Freeform 7">
                <a:extLst>
                  <a:ext uri="{FF2B5EF4-FFF2-40B4-BE49-F238E27FC236}">
                    <a16:creationId xmlns:a16="http://schemas.microsoft.com/office/drawing/2014/main" id="{6E53AD28-192D-0B4E-B4FA-8CFC44862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3" y="2239"/>
                <a:ext cx="483" cy="140"/>
              </a:xfrm>
              <a:custGeom>
                <a:avLst/>
                <a:gdLst>
                  <a:gd name="T0" fmla="*/ 0 w 483"/>
                  <a:gd name="T1" fmla="*/ 71 h 140"/>
                  <a:gd name="T2" fmla="*/ 3 w 483"/>
                  <a:gd name="T3" fmla="*/ 59 h 140"/>
                  <a:gd name="T4" fmla="*/ 13 w 483"/>
                  <a:gd name="T5" fmla="*/ 48 h 140"/>
                  <a:gd name="T6" fmla="*/ 26 w 483"/>
                  <a:gd name="T7" fmla="*/ 38 h 140"/>
                  <a:gd name="T8" fmla="*/ 47 w 483"/>
                  <a:gd name="T9" fmla="*/ 28 h 140"/>
                  <a:gd name="T10" fmla="*/ 72 w 483"/>
                  <a:gd name="T11" fmla="*/ 20 h 140"/>
                  <a:gd name="T12" fmla="*/ 99 w 483"/>
                  <a:gd name="T13" fmla="*/ 13 h 140"/>
                  <a:gd name="T14" fmla="*/ 132 w 483"/>
                  <a:gd name="T15" fmla="*/ 9 h 140"/>
                  <a:gd name="T16" fmla="*/ 166 w 483"/>
                  <a:gd name="T17" fmla="*/ 4 h 140"/>
                  <a:gd name="T18" fmla="*/ 204 w 483"/>
                  <a:gd name="T19" fmla="*/ 0 h 140"/>
                  <a:gd name="T20" fmla="*/ 241 w 483"/>
                  <a:gd name="T21" fmla="*/ 0 h 140"/>
                  <a:gd name="T22" fmla="*/ 279 w 483"/>
                  <a:gd name="T23" fmla="*/ 0 h 140"/>
                  <a:gd name="T24" fmla="*/ 317 w 483"/>
                  <a:gd name="T25" fmla="*/ 4 h 140"/>
                  <a:gd name="T26" fmla="*/ 351 w 483"/>
                  <a:gd name="T27" fmla="*/ 9 h 140"/>
                  <a:gd name="T28" fmla="*/ 383 w 483"/>
                  <a:gd name="T29" fmla="*/ 13 h 140"/>
                  <a:gd name="T30" fmla="*/ 411 w 483"/>
                  <a:gd name="T31" fmla="*/ 20 h 140"/>
                  <a:gd name="T32" fmla="*/ 436 w 483"/>
                  <a:gd name="T33" fmla="*/ 28 h 140"/>
                  <a:gd name="T34" fmla="*/ 457 w 483"/>
                  <a:gd name="T35" fmla="*/ 38 h 140"/>
                  <a:gd name="T36" fmla="*/ 470 w 483"/>
                  <a:gd name="T37" fmla="*/ 48 h 140"/>
                  <a:gd name="T38" fmla="*/ 480 w 483"/>
                  <a:gd name="T39" fmla="*/ 59 h 140"/>
                  <a:gd name="T40" fmla="*/ 483 w 483"/>
                  <a:gd name="T41" fmla="*/ 71 h 140"/>
                  <a:gd name="T42" fmla="*/ 480 w 483"/>
                  <a:gd name="T43" fmla="*/ 81 h 140"/>
                  <a:gd name="T44" fmla="*/ 470 w 483"/>
                  <a:gd name="T45" fmla="*/ 92 h 140"/>
                  <a:gd name="T46" fmla="*/ 457 w 483"/>
                  <a:gd name="T47" fmla="*/ 102 h 140"/>
                  <a:gd name="T48" fmla="*/ 436 w 483"/>
                  <a:gd name="T49" fmla="*/ 112 h 140"/>
                  <a:gd name="T50" fmla="*/ 411 w 483"/>
                  <a:gd name="T51" fmla="*/ 120 h 140"/>
                  <a:gd name="T52" fmla="*/ 383 w 483"/>
                  <a:gd name="T53" fmla="*/ 127 h 140"/>
                  <a:gd name="T54" fmla="*/ 351 w 483"/>
                  <a:gd name="T55" fmla="*/ 133 h 140"/>
                  <a:gd name="T56" fmla="*/ 317 w 483"/>
                  <a:gd name="T57" fmla="*/ 137 h 140"/>
                  <a:gd name="T58" fmla="*/ 279 w 483"/>
                  <a:gd name="T59" fmla="*/ 140 h 140"/>
                  <a:gd name="T60" fmla="*/ 241 w 483"/>
                  <a:gd name="T61" fmla="*/ 140 h 140"/>
                  <a:gd name="T62" fmla="*/ 204 w 483"/>
                  <a:gd name="T63" fmla="*/ 140 h 140"/>
                  <a:gd name="T64" fmla="*/ 166 w 483"/>
                  <a:gd name="T65" fmla="*/ 137 h 140"/>
                  <a:gd name="T66" fmla="*/ 132 w 483"/>
                  <a:gd name="T67" fmla="*/ 133 h 140"/>
                  <a:gd name="T68" fmla="*/ 99 w 483"/>
                  <a:gd name="T69" fmla="*/ 127 h 140"/>
                  <a:gd name="T70" fmla="*/ 72 w 483"/>
                  <a:gd name="T71" fmla="*/ 120 h 140"/>
                  <a:gd name="T72" fmla="*/ 47 w 483"/>
                  <a:gd name="T73" fmla="*/ 112 h 140"/>
                  <a:gd name="T74" fmla="*/ 26 w 483"/>
                  <a:gd name="T75" fmla="*/ 102 h 140"/>
                  <a:gd name="T76" fmla="*/ 13 w 483"/>
                  <a:gd name="T77" fmla="*/ 92 h 140"/>
                  <a:gd name="T78" fmla="*/ 3 w 483"/>
                  <a:gd name="T79" fmla="*/ 81 h 140"/>
                  <a:gd name="T80" fmla="*/ 0 w 483"/>
                  <a:gd name="T81" fmla="*/ 71 h 14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483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48"/>
                    </a:lnTo>
                    <a:lnTo>
                      <a:pt x="26" y="38"/>
                    </a:lnTo>
                    <a:lnTo>
                      <a:pt x="47" y="28"/>
                    </a:lnTo>
                    <a:lnTo>
                      <a:pt x="72" y="20"/>
                    </a:lnTo>
                    <a:lnTo>
                      <a:pt x="99" y="13"/>
                    </a:lnTo>
                    <a:lnTo>
                      <a:pt x="132" y="9"/>
                    </a:lnTo>
                    <a:lnTo>
                      <a:pt x="166" y="4"/>
                    </a:lnTo>
                    <a:lnTo>
                      <a:pt x="204" y="0"/>
                    </a:lnTo>
                    <a:lnTo>
                      <a:pt x="241" y="0"/>
                    </a:lnTo>
                    <a:lnTo>
                      <a:pt x="279" y="0"/>
                    </a:lnTo>
                    <a:lnTo>
                      <a:pt x="317" y="4"/>
                    </a:lnTo>
                    <a:lnTo>
                      <a:pt x="351" y="9"/>
                    </a:lnTo>
                    <a:lnTo>
                      <a:pt x="383" y="13"/>
                    </a:lnTo>
                    <a:lnTo>
                      <a:pt x="411" y="20"/>
                    </a:lnTo>
                    <a:lnTo>
                      <a:pt x="436" y="28"/>
                    </a:lnTo>
                    <a:lnTo>
                      <a:pt x="457" y="38"/>
                    </a:lnTo>
                    <a:lnTo>
                      <a:pt x="470" y="48"/>
                    </a:lnTo>
                    <a:lnTo>
                      <a:pt x="480" y="59"/>
                    </a:lnTo>
                    <a:lnTo>
                      <a:pt x="483" y="71"/>
                    </a:lnTo>
                    <a:lnTo>
                      <a:pt x="480" y="81"/>
                    </a:lnTo>
                    <a:lnTo>
                      <a:pt x="470" y="92"/>
                    </a:lnTo>
                    <a:lnTo>
                      <a:pt x="457" y="102"/>
                    </a:lnTo>
                    <a:lnTo>
                      <a:pt x="436" y="112"/>
                    </a:lnTo>
                    <a:lnTo>
                      <a:pt x="411" y="120"/>
                    </a:lnTo>
                    <a:lnTo>
                      <a:pt x="383" y="127"/>
                    </a:lnTo>
                    <a:lnTo>
                      <a:pt x="351" y="133"/>
                    </a:lnTo>
                    <a:lnTo>
                      <a:pt x="317" y="137"/>
                    </a:lnTo>
                    <a:lnTo>
                      <a:pt x="279" y="140"/>
                    </a:lnTo>
                    <a:lnTo>
                      <a:pt x="241" y="140"/>
                    </a:lnTo>
                    <a:lnTo>
                      <a:pt x="204" y="140"/>
                    </a:lnTo>
                    <a:lnTo>
                      <a:pt x="166" y="137"/>
                    </a:lnTo>
                    <a:lnTo>
                      <a:pt x="132" y="133"/>
                    </a:lnTo>
                    <a:lnTo>
                      <a:pt x="99" y="127"/>
                    </a:lnTo>
                    <a:lnTo>
                      <a:pt x="72" y="120"/>
                    </a:lnTo>
                    <a:lnTo>
                      <a:pt x="47" y="112"/>
                    </a:lnTo>
                    <a:lnTo>
                      <a:pt x="26" y="102"/>
                    </a:lnTo>
                    <a:lnTo>
                      <a:pt x="13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202" name="Rectangle 8">
                <a:extLst>
                  <a:ext uri="{FF2B5EF4-FFF2-40B4-BE49-F238E27FC236}">
                    <a16:creationId xmlns:a16="http://schemas.microsoft.com/office/drawing/2014/main" id="{BB8BC0F6-189A-024A-8B05-B92B1331CC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6" y="2268"/>
                <a:ext cx="319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 6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203" name="Freeform 9">
                <a:extLst>
                  <a:ext uri="{FF2B5EF4-FFF2-40B4-BE49-F238E27FC236}">
                    <a16:creationId xmlns:a16="http://schemas.microsoft.com/office/drawing/2014/main" id="{C84D529D-3DFC-9B48-8EFF-716C2A093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955"/>
                <a:ext cx="4028" cy="404"/>
              </a:xfrm>
              <a:custGeom>
                <a:avLst/>
                <a:gdLst>
                  <a:gd name="T0" fmla="*/ 0 w 4028"/>
                  <a:gd name="T1" fmla="*/ 404 h 404"/>
                  <a:gd name="T2" fmla="*/ 0 w 4028"/>
                  <a:gd name="T3" fmla="*/ 232 h 404"/>
                  <a:gd name="T4" fmla="*/ 4028 w 4028"/>
                  <a:gd name="T5" fmla="*/ 232 h 404"/>
                  <a:gd name="T6" fmla="*/ 4028 w 4028"/>
                  <a:gd name="T7" fmla="*/ 0 h 40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28" h="404">
                    <a:moveTo>
                      <a:pt x="0" y="404"/>
                    </a:moveTo>
                    <a:lnTo>
                      <a:pt x="0" y="232"/>
                    </a:lnTo>
                    <a:lnTo>
                      <a:pt x="4028" y="232"/>
                    </a:lnTo>
                    <a:lnTo>
                      <a:pt x="4028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204" name="Freeform 10">
                <a:extLst>
                  <a:ext uri="{FF2B5EF4-FFF2-40B4-BE49-F238E27FC236}">
                    <a16:creationId xmlns:a16="http://schemas.microsoft.com/office/drawing/2014/main" id="{91079DB7-305A-DC46-B28A-D093E00F08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" y="2353"/>
                <a:ext cx="47" cy="47"/>
              </a:xfrm>
              <a:custGeom>
                <a:avLst/>
                <a:gdLst>
                  <a:gd name="T0" fmla="*/ 47 w 47"/>
                  <a:gd name="T1" fmla="*/ 0 h 47"/>
                  <a:gd name="T2" fmla="*/ 23 w 47"/>
                  <a:gd name="T3" fmla="*/ 47 h 47"/>
                  <a:gd name="T4" fmla="*/ 0 w 47"/>
                  <a:gd name="T5" fmla="*/ 0 h 47"/>
                  <a:gd name="T6" fmla="*/ 47 w 47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7">
                    <a:moveTo>
                      <a:pt x="47" y="0"/>
                    </a:moveTo>
                    <a:lnTo>
                      <a:pt x="23" y="47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2" name="Group 11">
              <a:extLst>
                <a:ext uri="{FF2B5EF4-FFF2-40B4-BE49-F238E27FC236}">
                  <a16:creationId xmlns:a16="http://schemas.microsoft.com/office/drawing/2014/main" id="{8C344A2C-EA9B-114F-9FB5-A1B536A2FA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2" y="778"/>
              <a:ext cx="753" cy="641"/>
              <a:chOff x="1752" y="778"/>
              <a:chExt cx="753" cy="641"/>
            </a:xfrm>
          </p:grpSpPr>
          <p:sp>
            <p:nvSpPr>
              <p:cNvPr id="4193" name="Rectangle 12">
                <a:extLst>
                  <a:ext uri="{FF2B5EF4-FFF2-40B4-BE49-F238E27FC236}">
                    <a16:creationId xmlns:a16="http://schemas.microsoft.com/office/drawing/2014/main" id="{8B863659-44C5-B247-A689-49F35B2F8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933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94" name="Rectangle 13">
                <a:extLst>
                  <a:ext uri="{FF2B5EF4-FFF2-40B4-BE49-F238E27FC236}">
                    <a16:creationId xmlns:a16="http://schemas.microsoft.com/office/drawing/2014/main" id="{AC5171DA-C7AE-D646-BA68-91F68546E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984"/>
                <a:ext cx="669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H.L. Language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95" name="Rectangle 14">
                <a:extLst>
                  <a:ext uri="{FF2B5EF4-FFF2-40B4-BE49-F238E27FC236}">
                    <a16:creationId xmlns:a16="http://schemas.microsoft.com/office/drawing/2014/main" id="{DBC0C83C-BD35-BA4A-BEAB-DE4E37BB67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3" y="1115"/>
                <a:ext cx="7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&amp;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96" name="Rectangle 15">
                <a:extLst>
                  <a:ext uri="{FF2B5EF4-FFF2-40B4-BE49-F238E27FC236}">
                    <a16:creationId xmlns:a16="http://schemas.microsoft.com/office/drawing/2014/main" id="{DF25015C-9990-004B-BF69-34E8B1FED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8" y="1247"/>
                <a:ext cx="68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Operating Sys.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97" name="Rectangle 16">
                <a:extLst>
                  <a:ext uri="{FF2B5EF4-FFF2-40B4-BE49-F238E27FC236}">
                    <a16:creationId xmlns:a16="http://schemas.microsoft.com/office/drawing/2014/main" id="{0009CFEA-C465-474F-B0E8-62E3DAC11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778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98" name="Rectangle 17">
                <a:extLst>
                  <a:ext uri="{FF2B5EF4-FFF2-40B4-BE49-F238E27FC236}">
                    <a16:creationId xmlns:a16="http://schemas.microsoft.com/office/drawing/2014/main" id="{6F9E1CE3-2970-CE46-A3DA-B69F62FABD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3" y="804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03" name="Group 18">
              <a:extLst>
                <a:ext uri="{FF2B5EF4-FFF2-40B4-BE49-F238E27FC236}">
                  <a16:creationId xmlns:a16="http://schemas.microsoft.com/office/drawing/2014/main" id="{D4E9E8A9-5ABD-C14B-8C0C-EF56DDD69A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3" y="960"/>
              <a:ext cx="655" cy="337"/>
              <a:chOff x="2332" y="1488"/>
              <a:chExt cx="655" cy="337"/>
            </a:xfrm>
          </p:grpSpPr>
          <p:sp>
            <p:nvSpPr>
              <p:cNvPr id="4188" name="Rectangle 19">
                <a:extLst>
                  <a:ext uri="{FF2B5EF4-FFF2-40B4-BE49-F238E27FC236}">
                    <a16:creationId xmlns:a16="http://schemas.microsoft.com/office/drawing/2014/main" id="{6E03F14F-65B1-8F4F-813E-7461EB1C8D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3" y="1550"/>
                <a:ext cx="466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89" name="Rectangle 20">
                <a:extLst>
                  <a:ext uri="{FF2B5EF4-FFF2-40B4-BE49-F238E27FC236}">
                    <a16:creationId xmlns:a16="http://schemas.microsoft.com/office/drawing/2014/main" id="{B6A8C67C-D052-2444-B533-1FD8535CD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1" y="1488"/>
                <a:ext cx="42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Compiler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90" name="Rectangle 21">
                <a:extLst>
                  <a:ext uri="{FF2B5EF4-FFF2-40B4-BE49-F238E27FC236}">
                    <a16:creationId xmlns:a16="http://schemas.microsoft.com/office/drawing/2014/main" id="{50736BAC-7EB9-0A46-ADAE-C6E9318E12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2" y="1738"/>
                <a:ext cx="54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10 - 11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91" name="Line 22">
                <a:extLst>
                  <a:ext uri="{FF2B5EF4-FFF2-40B4-BE49-F238E27FC236}">
                    <a16:creationId xmlns:a16="http://schemas.microsoft.com/office/drawing/2014/main" id="{758A56FB-72A4-6C4D-B591-7945071DB3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2" y="1669"/>
                <a:ext cx="61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92" name="Freeform 23">
                <a:extLst>
                  <a:ext uri="{FF2B5EF4-FFF2-40B4-BE49-F238E27FC236}">
                    <a16:creationId xmlns:a16="http://schemas.microsoft.com/office/drawing/2014/main" id="{0B75B02B-BD3E-4844-ADEB-58AAB7941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9" y="164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4" name="Group 24">
              <a:extLst>
                <a:ext uri="{FF2B5EF4-FFF2-40B4-BE49-F238E27FC236}">
                  <a16:creationId xmlns:a16="http://schemas.microsoft.com/office/drawing/2014/main" id="{95B20E1B-7BF2-C84B-8D91-709CC7B05E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3" y="1337"/>
              <a:ext cx="810" cy="339"/>
              <a:chOff x="3913" y="1337"/>
              <a:chExt cx="810" cy="339"/>
            </a:xfrm>
          </p:grpSpPr>
          <p:sp>
            <p:nvSpPr>
              <p:cNvPr id="4182" name="Rectangle 25">
                <a:extLst>
                  <a:ext uri="{FF2B5EF4-FFF2-40B4-BE49-F238E27FC236}">
                    <a16:creationId xmlns:a16="http://schemas.microsoft.com/office/drawing/2014/main" id="{06CC67A8-F2BA-F848-871D-2186CAFF17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0" y="1352"/>
                <a:ext cx="733" cy="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83" name="Rectangle 26">
                <a:extLst>
                  <a:ext uri="{FF2B5EF4-FFF2-40B4-BE49-F238E27FC236}">
                    <a16:creationId xmlns:a16="http://schemas.microsoft.com/office/drawing/2014/main" id="{5B32C8AB-16C7-3841-8C2F-16E83EE81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7" y="1337"/>
                <a:ext cx="64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VM Translator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84" name="Freeform 27">
                <a:extLst>
                  <a:ext uri="{FF2B5EF4-FFF2-40B4-BE49-F238E27FC236}">
                    <a16:creationId xmlns:a16="http://schemas.microsoft.com/office/drawing/2014/main" id="{FD4348C3-7AD9-1844-A8E3-C0EC4770E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2" y="1534"/>
                <a:ext cx="558" cy="142"/>
              </a:xfrm>
              <a:custGeom>
                <a:avLst/>
                <a:gdLst>
                  <a:gd name="T0" fmla="*/ 0 w 558"/>
                  <a:gd name="T1" fmla="*/ 71 h 142"/>
                  <a:gd name="T2" fmla="*/ 3 w 558"/>
                  <a:gd name="T3" fmla="*/ 61 h 142"/>
                  <a:gd name="T4" fmla="*/ 11 w 558"/>
                  <a:gd name="T5" fmla="*/ 50 h 142"/>
                  <a:gd name="T6" fmla="*/ 28 w 558"/>
                  <a:gd name="T7" fmla="*/ 40 h 142"/>
                  <a:gd name="T8" fmla="*/ 47 w 558"/>
                  <a:gd name="T9" fmla="*/ 31 h 142"/>
                  <a:gd name="T10" fmla="*/ 73 w 558"/>
                  <a:gd name="T11" fmla="*/ 23 h 142"/>
                  <a:gd name="T12" fmla="*/ 104 w 558"/>
                  <a:gd name="T13" fmla="*/ 17 h 142"/>
                  <a:gd name="T14" fmla="*/ 139 w 558"/>
                  <a:gd name="T15" fmla="*/ 10 h 142"/>
                  <a:gd name="T16" fmla="*/ 176 w 558"/>
                  <a:gd name="T17" fmla="*/ 5 h 142"/>
                  <a:gd name="T18" fmla="*/ 217 w 558"/>
                  <a:gd name="T19" fmla="*/ 2 h 142"/>
                  <a:gd name="T20" fmla="*/ 258 w 558"/>
                  <a:gd name="T21" fmla="*/ 0 h 142"/>
                  <a:gd name="T22" fmla="*/ 300 w 558"/>
                  <a:gd name="T23" fmla="*/ 0 h 142"/>
                  <a:gd name="T24" fmla="*/ 341 w 558"/>
                  <a:gd name="T25" fmla="*/ 2 h 142"/>
                  <a:gd name="T26" fmla="*/ 382 w 558"/>
                  <a:gd name="T27" fmla="*/ 5 h 142"/>
                  <a:gd name="T28" fmla="*/ 420 w 558"/>
                  <a:gd name="T29" fmla="*/ 10 h 142"/>
                  <a:gd name="T30" fmla="*/ 454 w 558"/>
                  <a:gd name="T31" fmla="*/ 17 h 142"/>
                  <a:gd name="T32" fmla="*/ 485 w 558"/>
                  <a:gd name="T33" fmla="*/ 23 h 142"/>
                  <a:gd name="T34" fmla="*/ 511 w 558"/>
                  <a:gd name="T35" fmla="*/ 31 h 142"/>
                  <a:gd name="T36" fmla="*/ 531 w 558"/>
                  <a:gd name="T37" fmla="*/ 40 h 142"/>
                  <a:gd name="T38" fmla="*/ 547 w 558"/>
                  <a:gd name="T39" fmla="*/ 50 h 142"/>
                  <a:gd name="T40" fmla="*/ 555 w 558"/>
                  <a:gd name="T41" fmla="*/ 61 h 142"/>
                  <a:gd name="T42" fmla="*/ 558 w 558"/>
                  <a:gd name="T43" fmla="*/ 71 h 142"/>
                  <a:gd name="T44" fmla="*/ 555 w 558"/>
                  <a:gd name="T45" fmla="*/ 81 h 142"/>
                  <a:gd name="T46" fmla="*/ 547 w 558"/>
                  <a:gd name="T47" fmla="*/ 92 h 142"/>
                  <a:gd name="T48" fmla="*/ 531 w 558"/>
                  <a:gd name="T49" fmla="*/ 102 h 142"/>
                  <a:gd name="T50" fmla="*/ 511 w 558"/>
                  <a:gd name="T51" fmla="*/ 110 h 142"/>
                  <a:gd name="T52" fmla="*/ 485 w 558"/>
                  <a:gd name="T53" fmla="*/ 119 h 142"/>
                  <a:gd name="T54" fmla="*/ 454 w 558"/>
                  <a:gd name="T55" fmla="*/ 125 h 142"/>
                  <a:gd name="T56" fmla="*/ 420 w 558"/>
                  <a:gd name="T57" fmla="*/ 132 h 142"/>
                  <a:gd name="T58" fmla="*/ 382 w 558"/>
                  <a:gd name="T59" fmla="*/ 137 h 142"/>
                  <a:gd name="T60" fmla="*/ 341 w 558"/>
                  <a:gd name="T61" fmla="*/ 140 h 142"/>
                  <a:gd name="T62" fmla="*/ 300 w 558"/>
                  <a:gd name="T63" fmla="*/ 142 h 142"/>
                  <a:gd name="T64" fmla="*/ 258 w 558"/>
                  <a:gd name="T65" fmla="*/ 142 h 142"/>
                  <a:gd name="T66" fmla="*/ 217 w 558"/>
                  <a:gd name="T67" fmla="*/ 140 h 142"/>
                  <a:gd name="T68" fmla="*/ 176 w 558"/>
                  <a:gd name="T69" fmla="*/ 137 h 142"/>
                  <a:gd name="T70" fmla="*/ 139 w 558"/>
                  <a:gd name="T71" fmla="*/ 132 h 142"/>
                  <a:gd name="T72" fmla="*/ 104 w 558"/>
                  <a:gd name="T73" fmla="*/ 125 h 142"/>
                  <a:gd name="T74" fmla="*/ 73 w 558"/>
                  <a:gd name="T75" fmla="*/ 119 h 142"/>
                  <a:gd name="T76" fmla="*/ 47 w 558"/>
                  <a:gd name="T77" fmla="*/ 110 h 142"/>
                  <a:gd name="T78" fmla="*/ 28 w 558"/>
                  <a:gd name="T79" fmla="*/ 102 h 142"/>
                  <a:gd name="T80" fmla="*/ 11 w 558"/>
                  <a:gd name="T81" fmla="*/ 92 h 142"/>
                  <a:gd name="T82" fmla="*/ 3 w 558"/>
                  <a:gd name="T83" fmla="*/ 81 h 142"/>
                  <a:gd name="T84" fmla="*/ 0 w 558"/>
                  <a:gd name="T85" fmla="*/ 71 h 14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58" h="142">
                    <a:moveTo>
                      <a:pt x="0" y="71"/>
                    </a:moveTo>
                    <a:lnTo>
                      <a:pt x="3" y="61"/>
                    </a:lnTo>
                    <a:lnTo>
                      <a:pt x="11" y="50"/>
                    </a:lnTo>
                    <a:lnTo>
                      <a:pt x="28" y="40"/>
                    </a:lnTo>
                    <a:lnTo>
                      <a:pt x="47" y="31"/>
                    </a:lnTo>
                    <a:lnTo>
                      <a:pt x="73" y="23"/>
                    </a:lnTo>
                    <a:lnTo>
                      <a:pt x="104" y="17"/>
                    </a:lnTo>
                    <a:lnTo>
                      <a:pt x="139" y="10"/>
                    </a:lnTo>
                    <a:lnTo>
                      <a:pt x="176" y="5"/>
                    </a:lnTo>
                    <a:lnTo>
                      <a:pt x="217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1" y="2"/>
                    </a:lnTo>
                    <a:lnTo>
                      <a:pt x="382" y="5"/>
                    </a:lnTo>
                    <a:lnTo>
                      <a:pt x="420" y="10"/>
                    </a:lnTo>
                    <a:lnTo>
                      <a:pt x="454" y="17"/>
                    </a:lnTo>
                    <a:lnTo>
                      <a:pt x="485" y="23"/>
                    </a:lnTo>
                    <a:lnTo>
                      <a:pt x="511" y="31"/>
                    </a:lnTo>
                    <a:lnTo>
                      <a:pt x="531" y="40"/>
                    </a:lnTo>
                    <a:lnTo>
                      <a:pt x="547" y="50"/>
                    </a:lnTo>
                    <a:lnTo>
                      <a:pt x="555" y="61"/>
                    </a:lnTo>
                    <a:lnTo>
                      <a:pt x="558" y="71"/>
                    </a:lnTo>
                    <a:lnTo>
                      <a:pt x="555" y="81"/>
                    </a:lnTo>
                    <a:lnTo>
                      <a:pt x="547" y="92"/>
                    </a:lnTo>
                    <a:lnTo>
                      <a:pt x="531" y="102"/>
                    </a:lnTo>
                    <a:lnTo>
                      <a:pt x="511" y="110"/>
                    </a:lnTo>
                    <a:lnTo>
                      <a:pt x="485" y="119"/>
                    </a:lnTo>
                    <a:lnTo>
                      <a:pt x="454" y="125"/>
                    </a:lnTo>
                    <a:lnTo>
                      <a:pt x="420" y="132"/>
                    </a:lnTo>
                    <a:lnTo>
                      <a:pt x="382" y="137"/>
                    </a:lnTo>
                    <a:lnTo>
                      <a:pt x="341" y="140"/>
                    </a:lnTo>
                    <a:lnTo>
                      <a:pt x="300" y="142"/>
                    </a:lnTo>
                    <a:lnTo>
                      <a:pt x="258" y="142"/>
                    </a:lnTo>
                    <a:lnTo>
                      <a:pt x="217" y="140"/>
                    </a:lnTo>
                    <a:lnTo>
                      <a:pt x="176" y="137"/>
                    </a:lnTo>
                    <a:lnTo>
                      <a:pt x="139" y="132"/>
                    </a:lnTo>
                    <a:lnTo>
                      <a:pt x="104" y="125"/>
                    </a:lnTo>
                    <a:lnTo>
                      <a:pt x="73" y="119"/>
                    </a:lnTo>
                    <a:lnTo>
                      <a:pt x="47" y="110"/>
                    </a:lnTo>
                    <a:lnTo>
                      <a:pt x="28" y="102"/>
                    </a:lnTo>
                    <a:lnTo>
                      <a:pt x="11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85" name="Rectangle 28">
                <a:extLst>
                  <a:ext uri="{FF2B5EF4-FFF2-40B4-BE49-F238E27FC236}">
                    <a16:creationId xmlns:a16="http://schemas.microsoft.com/office/drawing/2014/main" id="{F3AC12A8-0171-514B-B50C-077348958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" y="1563"/>
                <a:ext cx="46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7 - 8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86" name="Line 29">
                <a:extLst>
                  <a:ext uri="{FF2B5EF4-FFF2-40B4-BE49-F238E27FC236}">
                    <a16:creationId xmlns:a16="http://schemas.microsoft.com/office/drawing/2014/main" id="{93C312F1-ACE0-5B4F-AC36-7C6C7D3FE3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3" y="1498"/>
                <a:ext cx="76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87" name="Freeform 30">
                <a:extLst>
                  <a:ext uri="{FF2B5EF4-FFF2-40B4-BE49-F238E27FC236}">
                    <a16:creationId xmlns:a16="http://schemas.microsoft.com/office/drawing/2014/main" id="{886AC2D1-CF34-C14C-9687-B7A0443BF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" y="1475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23 h 48"/>
                  <a:gd name="T4" fmla="*/ 0 w 48"/>
                  <a:gd name="T5" fmla="*/ 48 h 48"/>
                  <a:gd name="T6" fmla="*/ 0 w 48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5" name="Group 31">
              <a:extLst>
                <a:ext uri="{FF2B5EF4-FFF2-40B4-BE49-F238E27FC236}">
                  <a16:creationId xmlns:a16="http://schemas.microsoft.com/office/drawing/2014/main" id="{5975B4DD-AC6A-9B44-B92E-70370AC9D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3" y="2522"/>
              <a:ext cx="751" cy="470"/>
              <a:chOff x="1233" y="2522"/>
              <a:chExt cx="751" cy="470"/>
            </a:xfrm>
          </p:grpSpPr>
          <p:sp>
            <p:nvSpPr>
              <p:cNvPr id="4175" name="Rectangle 32">
                <a:extLst>
                  <a:ext uri="{FF2B5EF4-FFF2-40B4-BE49-F238E27FC236}">
                    <a16:creationId xmlns:a16="http://schemas.microsoft.com/office/drawing/2014/main" id="{9D90708B-22AC-8E43-B25E-779B974B7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" y="2522"/>
                <a:ext cx="650" cy="2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76" name="Rectangle 33">
                <a:extLst>
                  <a:ext uri="{FF2B5EF4-FFF2-40B4-BE49-F238E27FC236}">
                    <a16:creationId xmlns:a16="http://schemas.microsoft.com/office/drawing/2014/main" id="{990844F6-6F6D-6B49-AF48-B10EEA047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527"/>
                <a:ext cx="45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Computer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77" name="Rectangle 34">
                <a:extLst>
                  <a:ext uri="{FF2B5EF4-FFF2-40B4-BE49-F238E27FC236}">
                    <a16:creationId xmlns:a16="http://schemas.microsoft.com/office/drawing/2014/main" id="{EB4612B9-DA6E-CD4C-91A0-C10DC4DF91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642"/>
                <a:ext cx="57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Architecture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78" name="Freeform 35">
                <a:extLst>
                  <a:ext uri="{FF2B5EF4-FFF2-40B4-BE49-F238E27FC236}">
                    <a16:creationId xmlns:a16="http://schemas.microsoft.com/office/drawing/2014/main" id="{9595FF9B-0E9A-2E4A-BE27-B0132E40BF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2852"/>
                <a:ext cx="580" cy="140"/>
              </a:xfrm>
              <a:custGeom>
                <a:avLst/>
                <a:gdLst>
                  <a:gd name="T0" fmla="*/ 0 w 580"/>
                  <a:gd name="T1" fmla="*/ 71 h 140"/>
                  <a:gd name="T2" fmla="*/ 3 w 580"/>
                  <a:gd name="T3" fmla="*/ 59 h 140"/>
                  <a:gd name="T4" fmla="*/ 13 w 580"/>
                  <a:gd name="T5" fmla="*/ 50 h 140"/>
                  <a:gd name="T6" fmla="*/ 29 w 580"/>
                  <a:gd name="T7" fmla="*/ 40 h 140"/>
                  <a:gd name="T8" fmla="*/ 51 w 580"/>
                  <a:gd name="T9" fmla="*/ 32 h 140"/>
                  <a:gd name="T10" fmla="*/ 77 w 580"/>
                  <a:gd name="T11" fmla="*/ 23 h 140"/>
                  <a:gd name="T12" fmla="*/ 109 w 580"/>
                  <a:gd name="T13" fmla="*/ 15 h 140"/>
                  <a:gd name="T14" fmla="*/ 145 w 580"/>
                  <a:gd name="T15" fmla="*/ 10 h 140"/>
                  <a:gd name="T16" fmla="*/ 184 w 580"/>
                  <a:gd name="T17" fmla="*/ 5 h 140"/>
                  <a:gd name="T18" fmla="*/ 225 w 580"/>
                  <a:gd name="T19" fmla="*/ 2 h 140"/>
                  <a:gd name="T20" fmla="*/ 268 w 580"/>
                  <a:gd name="T21" fmla="*/ 0 h 140"/>
                  <a:gd name="T22" fmla="*/ 312 w 580"/>
                  <a:gd name="T23" fmla="*/ 0 h 140"/>
                  <a:gd name="T24" fmla="*/ 354 w 580"/>
                  <a:gd name="T25" fmla="*/ 2 h 140"/>
                  <a:gd name="T26" fmla="*/ 395 w 580"/>
                  <a:gd name="T27" fmla="*/ 5 h 140"/>
                  <a:gd name="T28" fmla="*/ 434 w 580"/>
                  <a:gd name="T29" fmla="*/ 10 h 140"/>
                  <a:gd name="T30" fmla="*/ 470 w 580"/>
                  <a:gd name="T31" fmla="*/ 15 h 140"/>
                  <a:gd name="T32" fmla="*/ 501 w 580"/>
                  <a:gd name="T33" fmla="*/ 23 h 140"/>
                  <a:gd name="T34" fmla="*/ 529 w 580"/>
                  <a:gd name="T35" fmla="*/ 32 h 140"/>
                  <a:gd name="T36" fmla="*/ 550 w 580"/>
                  <a:gd name="T37" fmla="*/ 40 h 140"/>
                  <a:gd name="T38" fmla="*/ 567 w 580"/>
                  <a:gd name="T39" fmla="*/ 50 h 140"/>
                  <a:gd name="T40" fmla="*/ 576 w 580"/>
                  <a:gd name="T41" fmla="*/ 59 h 140"/>
                  <a:gd name="T42" fmla="*/ 580 w 580"/>
                  <a:gd name="T43" fmla="*/ 71 h 140"/>
                  <a:gd name="T44" fmla="*/ 576 w 580"/>
                  <a:gd name="T45" fmla="*/ 81 h 140"/>
                  <a:gd name="T46" fmla="*/ 567 w 580"/>
                  <a:gd name="T47" fmla="*/ 91 h 140"/>
                  <a:gd name="T48" fmla="*/ 550 w 580"/>
                  <a:gd name="T49" fmla="*/ 101 h 140"/>
                  <a:gd name="T50" fmla="*/ 529 w 580"/>
                  <a:gd name="T51" fmla="*/ 110 h 140"/>
                  <a:gd name="T52" fmla="*/ 501 w 580"/>
                  <a:gd name="T53" fmla="*/ 119 h 140"/>
                  <a:gd name="T54" fmla="*/ 470 w 580"/>
                  <a:gd name="T55" fmla="*/ 125 h 140"/>
                  <a:gd name="T56" fmla="*/ 434 w 580"/>
                  <a:gd name="T57" fmla="*/ 132 h 140"/>
                  <a:gd name="T58" fmla="*/ 395 w 580"/>
                  <a:gd name="T59" fmla="*/ 137 h 140"/>
                  <a:gd name="T60" fmla="*/ 354 w 580"/>
                  <a:gd name="T61" fmla="*/ 140 h 140"/>
                  <a:gd name="T62" fmla="*/ 312 w 580"/>
                  <a:gd name="T63" fmla="*/ 140 h 140"/>
                  <a:gd name="T64" fmla="*/ 268 w 580"/>
                  <a:gd name="T65" fmla="*/ 140 h 140"/>
                  <a:gd name="T66" fmla="*/ 225 w 580"/>
                  <a:gd name="T67" fmla="*/ 140 h 140"/>
                  <a:gd name="T68" fmla="*/ 184 w 580"/>
                  <a:gd name="T69" fmla="*/ 137 h 140"/>
                  <a:gd name="T70" fmla="*/ 145 w 580"/>
                  <a:gd name="T71" fmla="*/ 132 h 140"/>
                  <a:gd name="T72" fmla="*/ 109 w 580"/>
                  <a:gd name="T73" fmla="*/ 125 h 140"/>
                  <a:gd name="T74" fmla="*/ 77 w 580"/>
                  <a:gd name="T75" fmla="*/ 119 h 140"/>
                  <a:gd name="T76" fmla="*/ 51 w 580"/>
                  <a:gd name="T77" fmla="*/ 110 h 140"/>
                  <a:gd name="T78" fmla="*/ 29 w 580"/>
                  <a:gd name="T79" fmla="*/ 101 h 140"/>
                  <a:gd name="T80" fmla="*/ 13 w 580"/>
                  <a:gd name="T81" fmla="*/ 91 h 140"/>
                  <a:gd name="T82" fmla="*/ 3 w 580"/>
                  <a:gd name="T83" fmla="*/ 81 h 140"/>
                  <a:gd name="T84" fmla="*/ 0 w 580"/>
                  <a:gd name="T85" fmla="*/ 71 h 14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80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50"/>
                    </a:lnTo>
                    <a:lnTo>
                      <a:pt x="29" y="40"/>
                    </a:lnTo>
                    <a:lnTo>
                      <a:pt x="51" y="32"/>
                    </a:lnTo>
                    <a:lnTo>
                      <a:pt x="77" y="23"/>
                    </a:lnTo>
                    <a:lnTo>
                      <a:pt x="109" y="15"/>
                    </a:lnTo>
                    <a:lnTo>
                      <a:pt x="145" y="10"/>
                    </a:lnTo>
                    <a:lnTo>
                      <a:pt x="184" y="5"/>
                    </a:lnTo>
                    <a:lnTo>
                      <a:pt x="225" y="2"/>
                    </a:lnTo>
                    <a:lnTo>
                      <a:pt x="268" y="0"/>
                    </a:lnTo>
                    <a:lnTo>
                      <a:pt x="312" y="0"/>
                    </a:lnTo>
                    <a:lnTo>
                      <a:pt x="354" y="2"/>
                    </a:lnTo>
                    <a:lnTo>
                      <a:pt x="395" y="5"/>
                    </a:lnTo>
                    <a:lnTo>
                      <a:pt x="434" y="10"/>
                    </a:lnTo>
                    <a:lnTo>
                      <a:pt x="470" y="15"/>
                    </a:lnTo>
                    <a:lnTo>
                      <a:pt x="501" y="23"/>
                    </a:lnTo>
                    <a:lnTo>
                      <a:pt x="529" y="32"/>
                    </a:lnTo>
                    <a:lnTo>
                      <a:pt x="550" y="40"/>
                    </a:lnTo>
                    <a:lnTo>
                      <a:pt x="567" y="50"/>
                    </a:lnTo>
                    <a:lnTo>
                      <a:pt x="576" y="59"/>
                    </a:lnTo>
                    <a:lnTo>
                      <a:pt x="580" y="71"/>
                    </a:lnTo>
                    <a:lnTo>
                      <a:pt x="576" y="81"/>
                    </a:lnTo>
                    <a:lnTo>
                      <a:pt x="567" y="91"/>
                    </a:lnTo>
                    <a:lnTo>
                      <a:pt x="550" y="101"/>
                    </a:lnTo>
                    <a:lnTo>
                      <a:pt x="529" y="110"/>
                    </a:lnTo>
                    <a:lnTo>
                      <a:pt x="501" y="119"/>
                    </a:lnTo>
                    <a:lnTo>
                      <a:pt x="470" y="125"/>
                    </a:lnTo>
                    <a:lnTo>
                      <a:pt x="434" y="132"/>
                    </a:lnTo>
                    <a:lnTo>
                      <a:pt x="395" y="137"/>
                    </a:lnTo>
                    <a:lnTo>
                      <a:pt x="354" y="140"/>
                    </a:lnTo>
                    <a:lnTo>
                      <a:pt x="312" y="140"/>
                    </a:lnTo>
                    <a:lnTo>
                      <a:pt x="268" y="140"/>
                    </a:lnTo>
                    <a:lnTo>
                      <a:pt x="225" y="140"/>
                    </a:lnTo>
                    <a:lnTo>
                      <a:pt x="184" y="137"/>
                    </a:lnTo>
                    <a:lnTo>
                      <a:pt x="145" y="132"/>
                    </a:lnTo>
                    <a:lnTo>
                      <a:pt x="109" y="125"/>
                    </a:lnTo>
                    <a:lnTo>
                      <a:pt x="77" y="119"/>
                    </a:lnTo>
                    <a:lnTo>
                      <a:pt x="51" y="110"/>
                    </a:lnTo>
                    <a:lnTo>
                      <a:pt x="29" y="101"/>
                    </a:lnTo>
                    <a:lnTo>
                      <a:pt x="13" y="91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79" name="Rectangle 36">
                <a:extLst>
                  <a:ext uri="{FF2B5EF4-FFF2-40B4-BE49-F238E27FC236}">
                    <a16:creationId xmlns:a16="http://schemas.microsoft.com/office/drawing/2014/main" id="{4B52252F-FDD9-7B44-9B91-47145EE03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9" y="2881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 4 - 5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80" name="Line 37">
                <a:extLst>
                  <a:ext uri="{FF2B5EF4-FFF2-40B4-BE49-F238E27FC236}">
                    <a16:creationId xmlns:a16="http://schemas.microsoft.com/office/drawing/2014/main" id="{302060FB-D942-CE41-9CCB-033EBFE91E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3" y="2798"/>
                <a:ext cx="70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81" name="Freeform 38">
                <a:extLst>
                  <a:ext uri="{FF2B5EF4-FFF2-40B4-BE49-F238E27FC236}">
                    <a16:creationId xmlns:a16="http://schemas.microsoft.com/office/drawing/2014/main" id="{8B55E87C-8FB8-1249-A691-C7DC3F2D9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7" y="2775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6" name="Group 39">
              <a:extLst>
                <a:ext uri="{FF2B5EF4-FFF2-40B4-BE49-F238E27FC236}">
                  <a16:creationId xmlns:a16="http://schemas.microsoft.com/office/drawing/2014/main" id="{AD2775F5-C206-8248-871D-6D16E7914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" y="2938"/>
              <a:ext cx="745" cy="324"/>
              <a:chOff x="2735" y="2938"/>
              <a:chExt cx="745" cy="324"/>
            </a:xfrm>
          </p:grpSpPr>
          <p:sp>
            <p:nvSpPr>
              <p:cNvPr id="4169" name="Rectangle 40">
                <a:extLst>
                  <a:ext uri="{FF2B5EF4-FFF2-40B4-BE49-F238E27FC236}">
                    <a16:creationId xmlns:a16="http://schemas.microsoft.com/office/drawing/2014/main" id="{641FE79D-C13F-614A-B532-7494FC245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4" y="2938"/>
                <a:ext cx="566" cy="13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70" name="Rectangle 41">
                <a:extLst>
                  <a:ext uri="{FF2B5EF4-FFF2-40B4-BE49-F238E27FC236}">
                    <a16:creationId xmlns:a16="http://schemas.microsoft.com/office/drawing/2014/main" id="{1654084B-F9A0-F14A-B8D9-F73FAA3910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" y="2946"/>
                <a:ext cx="50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Gate Logic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71" name="Freeform 42">
                <a:extLst>
                  <a:ext uri="{FF2B5EF4-FFF2-40B4-BE49-F238E27FC236}">
                    <a16:creationId xmlns:a16="http://schemas.microsoft.com/office/drawing/2014/main" id="{D2426913-C224-C04A-8FFD-CF419E706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6" y="3176"/>
                <a:ext cx="602" cy="82"/>
              </a:xfrm>
              <a:custGeom>
                <a:avLst/>
                <a:gdLst>
                  <a:gd name="T0" fmla="*/ 0 w 602"/>
                  <a:gd name="T1" fmla="*/ 41 h 82"/>
                  <a:gd name="T2" fmla="*/ 3 w 602"/>
                  <a:gd name="T3" fmla="*/ 35 h 82"/>
                  <a:gd name="T4" fmla="*/ 11 w 602"/>
                  <a:gd name="T5" fmla="*/ 30 h 82"/>
                  <a:gd name="T6" fmla="*/ 26 w 602"/>
                  <a:gd name="T7" fmla="*/ 25 h 82"/>
                  <a:gd name="T8" fmla="*/ 47 w 602"/>
                  <a:gd name="T9" fmla="*/ 18 h 82"/>
                  <a:gd name="T10" fmla="*/ 73 w 602"/>
                  <a:gd name="T11" fmla="*/ 13 h 82"/>
                  <a:gd name="T12" fmla="*/ 103 w 602"/>
                  <a:gd name="T13" fmla="*/ 10 h 82"/>
                  <a:gd name="T14" fmla="*/ 137 w 602"/>
                  <a:gd name="T15" fmla="*/ 7 h 82"/>
                  <a:gd name="T16" fmla="*/ 176 w 602"/>
                  <a:gd name="T17" fmla="*/ 3 h 82"/>
                  <a:gd name="T18" fmla="*/ 215 w 602"/>
                  <a:gd name="T19" fmla="*/ 2 h 82"/>
                  <a:gd name="T20" fmla="*/ 258 w 602"/>
                  <a:gd name="T21" fmla="*/ 0 h 82"/>
                  <a:gd name="T22" fmla="*/ 300 w 602"/>
                  <a:gd name="T23" fmla="*/ 0 h 82"/>
                  <a:gd name="T24" fmla="*/ 344 w 602"/>
                  <a:gd name="T25" fmla="*/ 0 h 82"/>
                  <a:gd name="T26" fmla="*/ 385 w 602"/>
                  <a:gd name="T27" fmla="*/ 2 h 82"/>
                  <a:gd name="T28" fmla="*/ 426 w 602"/>
                  <a:gd name="T29" fmla="*/ 3 h 82"/>
                  <a:gd name="T30" fmla="*/ 464 w 602"/>
                  <a:gd name="T31" fmla="*/ 7 h 82"/>
                  <a:gd name="T32" fmla="*/ 498 w 602"/>
                  <a:gd name="T33" fmla="*/ 10 h 82"/>
                  <a:gd name="T34" fmla="*/ 529 w 602"/>
                  <a:gd name="T35" fmla="*/ 13 h 82"/>
                  <a:gd name="T36" fmla="*/ 555 w 602"/>
                  <a:gd name="T37" fmla="*/ 18 h 82"/>
                  <a:gd name="T38" fmla="*/ 575 w 602"/>
                  <a:gd name="T39" fmla="*/ 25 h 82"/>
                  <a:gd name="T40" fmla="*/ 589 w 602"/>
                  <a:gd name="T41" fmla="*/ 30 h 82"/>
                  <a:gd name="T42" fmla="*/ 599 w 602"/>
                  <a:gd name="T43" fmla="*/ 35 h 82"/>
                  <a:gd name="T44" fmla="*/ 602 w 602"/>
                  <a:gd name="T45" fmla="*/ 41 h 82"/>
                  <a:gd name="T46" fmla="*/ 599 w 602"/>
                  <a:gd name="T47" fmla="*/ 48 h 82"/>
                  <a:gd name="T48" fmla="*/ 589 w 602"/>
                  <a:gd name="T49" fmla="*/ 53 h 82"/>
                  <a:gd name="T50" fmla="*/ 575 w 602"/>
                  <a:gd name="T51" fmla="*/ 58 h 82"/>
                  <a:gd name="T52" fmla="*/ 555 w 602"/>
                  <a:gd name="T53" fmla="*/ 64 h 82"/>
                  <a:gd name="T54" fmla="*/ 529 w 602"/>
                  <a:gd name="T55" fmla="*/ 67 h 82"/>
                  <a:gd name="T56" fmla="*/ 498 w 602"/>
                  <a:gd name="T57" fmla="*/ 72 h 82"/>
                  <a:gd name="T58" fmla="*/ 464 w 602"/>
                  <a:gd name="T59" fmla="*/ 76 h 82"/>
                  <a:gd name="T60" fmla="*/ 426 w 602"/>
                  <a:gd name="T61" fmla="*/ 79 h 82"/>
                  <a:gd name="T62" fmla="*/ 385 w 602"/>
                  <a:gd name="T63" fmla="*/ 81 h 82"/>
                  <a:gd name="T64" fmla="*/ 344 w 602"/>
                  <a:gd name="T65" fmla="*/ 82 h 82"/>
                  <a:gd name="T66" fmla="*/ 300 w 602"/>
                  <a:gd name="T67" fmla="*/ 82 h 82"/>
                  <a:gd name="T68" fmla="*/ 258 w 602"/>
                  <a:gd name="T69" fmla="*/ 82 h 82"/>
                  <a:gd name="T70" fmla="*/ 215 w 602"/>
                  <a:gd name="T71" fmla="*/ 81 h 82"/>
                  <a:gd name="T72" fmla="*/ 176 w 602"/>
                  <a:gd name="T73" fmla="*/ 79 h 82"/>
                  <a:gd name="T74" fmla="*/ 137 w 602"/>
                  <a:gd name="T75" fmla="*/ 76 h 82"/>
                  <a:gd name="T76" fmla="*/ 103 w 602"/>
                  <a:gd name="T77" fmla="*/ 72 h 82"/>
                  <a:gd name="T78" fmla="*/ 73 w 602"/>
                  <a:gd name="T79" fmla="*/ 67 h 82"/>
                  <a:gd name="T80" fmla="*/ 47 w 602"/>
                  <a:gd name="T81" fmla="*/ 64 h 82"/>
                  <a:gd name="T82" fmla="*/ 26 w 602"/>
                  <a:gd name="T83" fmla="*/ 58 h 82"/>
                  <a:gd name="T84" fmla="*/ 11 w 602"/>
                  <a:gd name="T85" fmla="*/ 53 h 82"/>
                  <a:gd name="T86" fmla="*/ 3 w 602"/>
                  <a:gd name="T87" fmla="*/ 48 h 82"/>
                  <a:gd name="T88" fmla="*/ 0 w 602"/>
                  <a:gd name="T89" fmla="*/ 41 h 8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602" h="82">
                    <a:moveTo>
                      <a:pt x="0" y="41"/>
                    </a:moveTo>
                    <a:lnTo>
                      <a:pt x="3" y="35"/>
                    </a:lnTo>
                    <a:lnTo>
                      <a:pt x="11" y="30"/>
                    </a:lnTo>
                    <a:lnTo>
                      <a:pt x="26" y="25"/>
                    </a:lnTo>
                    <a:lnTo>
                      <a:pt x="47" y="18"/>
                    </a:lnTo>
                    <a:lnTo>
                      <a:pt x="73" y="13"/>
                    </a:lnTo>
                    <a:lnTo>
                      <a:pt x="103" y="10"/>
                    </a:lnTo>
                    <a:lnTo>
                      <a:pt x="137" y="7"/>
                    </a:lnTo>
                    <a:lnTo>
                      <a:pt x="176" y="3"/>
                    </a:lnTo>
                    <a:lnTo>
                      <a:pt x="215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4" y="0"/>
                    </a:lnTo>
                    <a:lnTo>
                      <a:pt x="385" y="2"/>
                    </a:lnTo>
                    <a:lnTo>
                      <a:pt x="426" y="3"/>
                    </a:lnTo>
                    <a:lnTo>
                      <a:pt x="464" y="7"/>
                    </a:lnTo>
                    <a:lnTo>
                      <a:pt x="498" y="10"/>
                    </a:lnTo>
                    <a:lnTo>
                      <a:pt x="529" y="13"/>
                    </a:lnTo>
                    <a:lnTo>
                      <a:pt x="555" y="18"/>
                    </a:lnTo>
                    <a:lnTo>
                      <a:pt x="575" y="25"/>
                    </a:lnTo>
                    <a:lnTo>
                      <a:pt x="589" y="30"/>
                    </a:lnTo>
                    <a:lnTo>
                      <a:pt x="599" y="35"/>
                    </a:lnTo>
                    <a:lnTo>
                      <a:pt x="602" y="41"/>
                    </a:lnTo>
                    <a:lnTo>
                      <a:pt x="599" y="48"/>
                    </a:lnTo>
                    <a:lnTo>
                      <a:pt x="589" y="53"/>
                    </a:lnTo>
                    <a:lnTo>
                      <a:pt x="575" y="58"/>
                    </a:lnTo>
                    <a:lnTo>
                      <a:pt x="555" y="64"/>
                    </a:lnTo>
                    <a:lnTo>
                      <a:pt x="529" y="67"/>
                    </a:lnTo>
                    <a:lnTo>
                      <a:pt x="498" y="72"/>
                    </a:lnTo>
                    <a:lnTo>
                      <a:pt x="464" y="76"/>
                    </a:lnTo>
                    <a:lnTo>
                      <a:pt x="426" y="79"/>
                    </a:lnTo>
                    <a:lnTo>
                      <a:pt x="385" y="81"/>
                    </a:lnTo>
                    <a:lnTo>
                      <a:pt x="344" y="82"/>
                    </a:lnTo>
                    <a:lnTo>
                      <a:pt x="300" y="82"/>
                    </a:lnTo>
                    <a:lnTo>
                      <a:pt x="258" y="82"/>
                    </a:lnTo>
                    <a:lnTo>
                      <a:pt x="215" y="81"/>
                    </a:lnTo>
                    <a:lnTo>
                      <a:pt x="176" y="79"/>
                    </a:lnTo>
                    <a:lnTo>
                      <a:pt x="137" y="76"/>
                    </a:lnTo>
                    <a:lnTo>
                      <a:pt x="103" y="72"/>
                    </a:lnTo>
                    <a:lnTo>
                      <a:pt x="73" y="67"/>
                    </a:lnTo>
                    <a:lnTo>
                      <a:pt x="47" y="64"/>
                    </a:lnTo>
                    <a:lnTo>
                      <a:pt x="26" y="58"/>
                    </a:lnTo>
                    <a:lnTo>
                      <a:pt x="11" y="53"/>
                    </a:lnTo>
                    <a:lnTo>
                      <a:pt x="3" y="48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72" name="Rectangle 43">
                <a:extLst>
                  <a:ext uri="{FF2B5EF4-FFF2-40B4-BE49-F238E27FC236}">
                    <a16:creationId xmlns:a16="http://schemas.microsoft.com/office/drawing/2014/main" id="{9DDE2B4B-9BEF-BA4A-BD74-0AD9157901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1" y="3175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 1 - 3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73" name="Line 44">
                <a:extLst>
                  <a:ext uri="{FF2B5EF4-FFF2-40B4-BE49-F238E27FC236}">
                    <a16:creationId xmlns:a16="http://schemas.microsoft.com/office/drawing/2014/main" id="{7E99EDBB-1601-6441-A722-2CB9D92027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5" y="3119"/>
                <a:ext cx="7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74" name="Freeform 45">
                <a:extLst>
                  <a:ext uri="{FF2B5EF4-FFF2-40B4-BE49-F238E27FC236}">
                    <a16:creationId xmlns:a16="http://schemas.microsoft.com/office/drawing/2014/main" id="{AB615E92-C601-4741-8C90-5C0696BFD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2" y="309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7" name="Group 46">
              <a:extLst>
                <a:ext uri="{FF2B5EF4-FFF2-40B4-BE49-F238E27FC236}">
                  <a16:creationId xmlns:a16="http://schemas.microsoft.com/office/drawing/2014/main" id="{6DBA0AE7-1483-8F44-83B8-47A33C3EB0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3" y="3175"/>
              <a:ext cx="1479" cy="525"/>
              <a:chOff x="4233" y="3175"/>
              <a:chExt cx="1479" cy="525"/>
            </a:xfrm>
          </p:grpSpPr>
          <p:sp>
            <p:nvSpPr>
              <p:cNvPr id="4160" name="Rectangle 47">
                <a:extLst>
                  <a:ext uri="{FF2B5EF4-FFF2-40B4-BE49-F238E27FC236}">
                    <a16:creationId xmlns:a16="http://schemas.microsoft.com/office/drawing/2014/main" id="{34DD6CD4-619F-4541-821E-86985DF19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8" y="3179"/>
                <a:ext cx="610" cy="22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61" name="Rectangle 48">
                <a:extLst>
                  <a:ext uri="{FF2B5EF4-FFF2-40B4-BE49-F238E27FC236}">
                    <a16:creationId xmlns:a16="http://schemas.microsoft.com/office/drawing/2014/main" id="{DB6F227D-1476-8A47-A55C-C36C3D832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175"/>
                <a:ext cx="43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Electrical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62" name="Rectangle 49">
                <a:extLst>
                  <a:ext uri="{FF2B5EF4-FFF2-40B4-BE49-F238E27FC236}">
                    <a16:creationId xmlns:a16="http://schemas.microsoft.com/office/drawing/2014/main" id="{7860EB92-8E31-B944-BE16-7855C95A7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290"/>
                <a:ext cx="56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Engineering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63" name="Freeform 50">
                <a:extLst>
                  <a:ext uri="{FF2B5EF4-FFF2-40B4-BE49-F238E27FC236}">
                    <a16:creationId xmlns:a16="http://schemas.microsoft.com/office/drawing/2014/main" id="{27A937B6-94F4-B84B-BBCD-6B6A371CD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64" name="Freeform 51">
                <a:extLst>
                  <a:ext uri="{FF2B5EF4-FFF2-40B4-BE49-F238E27FC236}">
                    <a16:creationId xmlns:a16="http://schemas.microsoft.com/office/drawing/2014/main" id="{5D0A38B3-7939-0B43-96C3-DC6227C0B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65" name="Freeform 52">
                <a:extLst>
                  <a:ext uri="{FF2B5EF4-FFF2-40B4-BE49-F238E27FC236}">
                    <a16:creationId xmlns:a16="http://schemas.microsoft.com/office/drawing/2014/main" id="{E1E2390E-5ADA-7E48-8536-86FA0FE74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8" y="3264"/>
                <a:ext cx="697" cy="378"/>
              </a:xfrm>
              <a:custGeom>
                <a:avLst/>
                <a:gdLst>
                  <a:gd name="T0" fmla="*/ 62 w 697"/>
                  <a:gd name="T1" fmla="*/ 163 h 378"/>
                  <a:gd name="T2" fmla="*/ 5 w 697"/>
                  <a:gd name="T3" fmla="*/ 178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1 h 378"/>
                  <a:gd name="T12" fmla="*/ 142 w 697"/>
                  <a:gd name="T13" fmla="*/ 319 h 378"/>
                  <a:gd name="T14" fmla="*/ 155 w 697"/>
                  <a:gd name="T15" fmla="*/ 370 h 378"/>
                  <a:gd name="T16" fmla="*/ 235 w 697"/>
                  <a:gd name="T17" fmla="*/ 352 h 378"/>
                  <a:gd name="T18" fmla="*/ 294 w 697"/>
                  <a:gd name="T19" fmla="*/ 378 h 378"/>
                  <a:gd name="T20" fmla="*/ 340 w 697"/>
                  <a:gd name="T21" fmla="*/ 352 h 378"/>
                  <a:gd name="T22" fmla="*/ 385 w 697"/>
                  <a:gd name="T23" fmla="*/ 378 h 378"/>
                  <a:gd name="T24" fmla="*/ 426 w 697"/>
                  <a:gd name="T25" fmla="*/ 347 h 378"/>
                  <a:gd name="T26" fmla="*/ 487 w 697"/>
                  <a:gd name="T27" fmla="*/ 368 h 378"/>
                  <a:gd name="T28" fmla="*/ 542 w 697"/>
                  <a:gd name="T29" fmla="*/ 327 h 378"/>
                  <a:gd name="T30" fmla="*/ 643 w 697"/>
                  <a:gd name="T31" fmla="*/ 340 h 378"/>
                  <a:gd name="T32" fmla="*/ 617 w 697"/>
                  <a:gd name="T33" fmla="*/ 293 h 378"/>
                  <a:gd name="T34" fmla="*/ 686 w 697"/>
                  <a:gd name="T35" fmla="*/ 288 h 378"/>
                  <a:gd name="T36" fmla="*/ 638 w 697"/>
                  <a:gd name="T37" fmla="*/ 234 h 378"/>
                  <a:gd name="T38" fmla="*/ 697 w 697"/>
                  <a:gd name="T39" fmla="*/ 202 h 378"/>
                  <a:gd name="T40" fmla="*/ 622 w 697"/>
                  <a:gd name="T41" fmla="*/ 170 h 378"/>
                  <a:gd name="T42" fmla="*/ 665 w 697"/>
                  <a:gd name="T43" fmla="*/ 122 h 378"/>
                  <a:gd name="T44" fmla="*/ 586 w 697"/>
                  <a:gd name="T45" fmla="*/ 120 h 378"/>
                  <a:gd name="T46" fmla="*/ 617 w 697"/>
                  <a:gd name="T47" fmla="*/ 64 h 378"/>
                  <a:gd name="T48" fmla="*/ 518 w 697"/>
                  <a:gd name="T49" fmla="*/ 73 h 378"/>
                  <a:gd name="T50" fmla="*/ 511 w 697"/>
                  <a:gd name="T51" fmla="*/ 17 h 378"/>
                  <a:gd name="T52" fmla="*/ 411 w 697"/>
                  <a:gd name="T53" fmla="*/ 41 h 378"/>
                  <a:gd name="T54" fmla="*/ 374 w 697"/>
                  <a:gd name="T55" fmla="*/ 0 h 378"/>
                  <a:gd name="T56" fmla="*/ 310 w 697"/>
                  <a:gd name="T57" fmla="*/ 36 h 378"/>
                  <a:gd name="T58" fmla="*/ 248 w 697"/>
                  <a:gd name="T59" fmla="*/ 0 h 378"/>
                  <a:gd name="T60" fmla="*/ 209 w 697"/>
                  <a:gd name="T61" fmla="*/ 56 h 378"/>
                  <a:gd name="T62" fmla="*/ 142 w 697"/>
                  <a:gd name="T63" fmla="*/ 27 h 378"/>
                  <a:gd name="T64" fmla="*/ 144 w 697"/>
                  <a:gd name="T65" fmla="*/ 76 h 378"/>
                  <a:gd name="T66" fmla="*/ 57 w 697"/>
                  <a:gd name="T67" fmla="*/ 61 h 378"/>
                  <a:gd name="T68" fmla="*/ 78 w 697"/>
                  <a:gd name="T69" fmla="*/ 112 h 378"/>
                  <a:gd name="T70" fmla="*/ 0 w 697"/>
                  <a:gd name="T71" fmla="*/ 110 h 378"/>
                  <a:gd name="T72" fmla="*/ 62 w 697"/>
                  <a:gd name="T73" fmla="*/ 163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2" y="163"/>
                    </a:moveTo>
                    <a:lnTo>
                      <a:pt x="5" y="178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1"/>
                    </a:lnTo>
                    <a:lnTo>
                      <a:pt x="142" y="319"/>
                    </a:lnTo>
                    <a:lnTo>
                      <a:pt x="155" y="370"/>
                    </a:lnTo>
                    <a:lnTo>
                      <a:pt x="235" y="352"/>
                    </a:lnTo>
                    <a:lnTo>
                      <a:pt x="294" y="378"/>
                    </a:lnTo>
                    <a:lnTo>
                      <a:pt x="340" y="352"/>
                    </a:lnTo>
                    <a:lnTo>
                      <a:pt x="385" y="378"/>
                    </a:lnTo>
                    <a:lnTo>
                      <a:pt x="426" y="347"/>
                    </a:lnTo>
                    <a:lnTo>
                      <a:pt x="487" y="368"/>
                    </a:lnTo>
                    <a:lnTo>
                      <a:pt x="542" y="327"/>
                    </a:lnTo>
                    <a:lnTo>
                      <a:pt x="643" y="340"/>
                    </a:lnTo>
                    <a:lnTo>
                      <a:pt x="617" y="293"/>
                    </a:lnTo>
                    <a:lnTo>
                      <a:pt x="686" y="288"/>
                    </a:lnTo>
                    <a:lnTo>
                      <a:pt x="638" y="234"/>
                    </a:lnTo>
                    <a:lnTo>
                      <a:pt x="697" y="202"/>
                    </a:lnTo>
                    <a:lnTo>
                      <a:pt x="622" y="170"/>
                    </a:lnTo>
                    <a:lnTo>
                      <a:pt x="665" y="122"/>
                    </a:lnTo>
                    <a:lnTo>
                      <a:pt x="586" y="120"/>
                    </a:lnTo>
                    <a:lnTo>
                      <a:pt x="617" y="64"/>
                    </a:lnTo>
                    <a:lnTo>
                      <a:pt x="518" y="73"/>
                    </a:lnTo>
                    <a:lnTo>
                      <a:pt x="511" y="17"/>
                    </a:lnTo>
                    <a:lnTo>
                      <a:pt x="411" y="41"/>
                    </a:lnTo>
                    <a:lnTo>
                      <a:pt x="374" y="0"/>
                    </a:lnTo>
                    <a:lnTo>
                      <a:pt x="310" y="36"/>
                    </a:lnTo>
                    <a:lnTo>
                      <a:pt x="248" y="0"/>
                    </a:lnTo>
                    <a:lnTo>
                      <a:pt x="209" y="56"/>
                    </a:lnTo>
                    <a:lnTo>
                      <a:pt x="142" y="27"/>
                    </a:lnTo>
                    <a:lnTo>
                      <a:pt x="144" y="76"/>
                    </a:lnTo>
                    <a:lnTo>
                      <a:pt x="57" y="61"/>
                    </a:lnTo>
                    <a:lnTo>
                      <a:pt x="78" y="112"/>
                    </a:lnTo>
                    <a:lnTo>
                      <a:pt x="0" y="110"/>
                    </a:lnTo>
                    <a:lnTo>
                      <a:pt x="62" y="163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66" name="Rectangle 53">
                <a:extLst>
                  <a:ext uri="{FF2B5EF4-FFF2-40B4-BE49-F238E27FC236}">
                    <a16:creationId xmlns:a16="http://schemas.microsoft.com/office/drawing/2014/main" id="{D88FCE9A-5C97-7E47-9665-71494956A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1" y="3394"/>
                <a:ext cx="36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Physics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67" name="Line 54">
                <a:extLst>
                  <a:ext uri="{FF2B5EF4-FFF2-40B4-BE49-F238E27FC236}">
                    <a16:creationId xmlns:a16="http://schemas.microsoft.com/office/drawing/2014/main" id="{97061659-2F54-1248-9934-0B6CDDB1F2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3" y="3439"/>
                <a:ext cx="67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68" name="Freeform 55">
                <a:extLst>
                  <a:ext uri="{FF2B5EF4-FFF2-40B4-BE49-F238E27FC236}">
                    <a16:creationId xmlns:a16="http://schemas.microsoft.com/office/drawing/2014/main" id="{0F3FC7D7-7CBE-B049-84A4-73A4FD209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1" y="3416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8" name="Group 56">
              <a:extLst>
                <a:ext uri="{FF2B5EF4-FFF2-40B4-BE49-F238E27FC236}">
                  <a16:creationId xmlns:a16="http://schemas.microsoft.com/office/drawing/2014/main" id="{EE3A585F-664C-CA46-981F-47B9DC52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0" y="1100"/>
              <a:ext cx="753" cy="641"/>
              <a:chOff x="3160" y="1100"/>
              <a:chExt cx="753" cy="641"/>
            </a:xfrm>
          </p:grpSpPr>
          <p:sp>
            <p:nvSpPr>
              <p:cNvPr id="4155" name="Rectangle 57">
                <a:extLst>
                  <a:ext uri="{FF2B5EF4-FFF2-40B4-BE49-F238E27FC236}">
                    <a16:creationId xmlns:a16="http://schemas.microsoft.com/office/drawing/2014/main" id="{8651B7B4-8586-4241-8A35-C3EFCBED7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255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56" name="Rectangle 58">
                <a:extLst>
                  <a:ext uri="{FF2B5EF4-FFF2-40B4-BE49-F238E27FC236}">
                    <a16:creationId xmlns:a16="http://schemas.microsoft.com/office/drawing/2014/main" id="{6C1A1165-26E4-5D46-8066-2FA101A86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0" y="1372"/>
                <a:ext cx="30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Virtual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57" name="Rectangle 59">
                <a:extLst>
                  <a:ext uri="{FF2B5EF4-FFF2-40B4-BE49-F238E27FC236}">
                    <a16:creationId xmlns:a16="http://schemas.microsoft.com/office/drawing/2014/main" id="{DA65BAE3-BD49-BE4E-9094-31D4CD8F4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8" y="1503"/>
                <a:ext cx="38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Machine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58" name="Rectangle 60">
                <a:extLst>
                  <a:ext uri="{FF2B5EF4-FFF2-40B4-BE49-F238E27FC236}">
                    <a16:creationId xmlns:a16="http://schemas.microsoft.com/office/drawing/2014/main" id="{49EBD593-13EC-FA41-A191-64EF865B4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100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59" name="Rectangle 61">
                <a:extLst>
                  <a:ext uri="{FF2B5EF4-FFF2-40B4-BE49-F238E27FC236}">
                    <a16:creationId xmlns:a16="http://schemas.microsoft.com/office/drawing/2014/main" id="{32F93DC5-7599-9A4D-964F-A2421B26D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0" y="1126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09" name="Group 62">
              <a:extLst>
                <a:ext uri="{FF2B5EF4-FFF2-40B4-BE49-F238E27FC236}">
                  <a16:creationId xmlns:a16="http://schemas.microsoft.com/office/drawing/2014/main" id="{C1FE473E-2A5D-7043-8B51-3285C7140F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3" y="660"/>
              <a:ext cx="1582" cy="1402"/>
              <a:chOff x="3893" y="660"/>
              <a:chExt cx="1582" cy="1402"/>
            </a:xfrm>
          </p:grpSpPr>
          <p:grpSp>
            <p:nvGrpSpPr>
              <p:cNvPr id="4145" name="Group 63">
                <a:extLst>
                  <a:ext uri="{FF2B5EF4-FFF2-40B4-BE49-F238E27FC236}">
                    <a16:creationId xmlns:a16="http://schemas.microsoft.com/office/drawing/2014/main" id="{9CBB08EC-A711-9A46-BB70-2C0B257245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3" y="660"/>
                <a:ext cx="810" cy="401"/>
                <a:chOff x="3893" y="660"/>
                <a:chExt cx="810" cy="401"/>
              </a:xfrm>
            </p:grpSpPr>
            <p:sp>
              <p:nvSpPr>
                <p:cNvPr id="4152" name="Rectangle 64">
                  <a:extLst>
                    <a:ext uri="{FF2B5EF4-FFF2-40B4-BE49-F238E27FC236}">
                      <a16:creationId xmlns:a16="http://schemas.microsoft.com/office/drawing/2014/main" id="{47BFF4FC-768F-B144-85DA-D7F2ECE44B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3" y="660"/>
                  <a:ext cx="810" cy="40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53" name="Rectangle 65">
                  <a:extLst>
                    <a:ext uri="{FF2B5EF4-FFF2-40B4-BE49-F238E27FC236}">
                      <a16:creationId xmlns:a16="http://schemas.microsoft.com/office/drawing/2014/main" id="{A539120F-E8E2-F141-9219-C1819F4384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6" y="713"/>
                  <a:ext cx="507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Software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4154" name="Rectangle 66">
                  <a:extLst>
                    <a:ext uri="{FF2B5EF4-FFF2-40B4-BE49-F238E27FC236}">
                      <a16:creationId xmlns:a16="http://schemas.microsoft.com/office/drawing/2014/main" id="{EF176C08-C7DB-CA40-B50F-152B8D49ED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5" y="861"/>
                  <a:ext cx="541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4146" name="Group 67">
                <a:extLst>
                  <a:ext uri="{FF2B5EF4-FFF2-40B4-BE49-F238E27FC236}">
                    <a16:creationId xmlns:a16="http://schemas.microsoft.com/office/drawing/2014/main" id="{99FEA7A5-6021-D04C-8F4C-2D1D6AC16E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23" y="1421"/>
                <a:ext cx="752" cy="641"/>
                <a:chOff x="4723" y="1421"/>
                <a:chExt cx="752" cy="641"/>
              </a:xfrm>
            </p:grpSpPr>
            <p:sp>
              <p:nvSpPr>
                <p:cNvPr id="4147" name="Rectangle 68">
                  <a:extLst>
                    <a:ext uri="{FF2B5EF4-FFF2-40B4-BE49-F238E27FC236}">
                      <a16:creationId xmlns:a16="http://schemas.microsoft.com/office/drawing/2014/main" id="{6BF9D88A-286A-1446-B00A-4757173460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575"/>
                  <a:ext cx="752" cy="487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48" name="Rectangle 69">
                  <a:extLst>
                    <a:ext uri="{FF2B5EF4-FFF2-40B4-BE49-F238E27FC236}">
                      <a16:creationId xmlns:a16="http://schemas.microsoft.com/office/drawing/2014/main" id="{B26ACA69-BB48-4B4F-B2D0-FF38D700F9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" y="1692"/>
                  <a:ext cx="456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Assembly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49" name="Rectangle 70">
                  <a:extLst>
                    <a:ext uri="{FF2B5EF4-FFF2-40B4-BE49-F238E27FC236}">
                      <a16:creationId xmlns:a16="http://schemas.microsoft.com/office/drawing/2014/main" id="{69E30983-2C29-2444-BA6B-62B2585764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8" y="1824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50" name="Rectangle 71">
                  <a:extLst>
                    <a:ext uri="{FF2B5EF4-FFF2-40B4-BE49-F238E27FC236}">
                      <a16:creationId xmlns:a16="http://schemas.microsoft.com/office/drawing/2014/main" id="{A0434342-F920-024C-B1DE-2A6ABB086A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421"/>
                  <a:ext cx="752" cy="154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51" name="Rectangle 72">
                  <a:extLst>
                    <a:ext uri="{FF2B5EF4-FFF2-40B4-BE49-F238E27FC236}">
                      <a16:creationId xmlns:a16="http://schemas.microsoft.com/office/drawing/2014/main" id="{FD769EB5-8B8C-4B4F-A472-F7B4B3F13B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3" y="1447"/>
                  <a:ext cx="616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00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4110" name="Group 73">
              <a:extLst>
                <a:ext uri="{FF2B5EF4-FFF2-40B4-BE49-F238E27FC236}">
                  <a16:creationId xmlns:a16="http://schemas.microsoft.com/office/drawing/2014/main" id="{4C725164-324B-3944-8FE2-184D77AA7E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2400"/>
              <a:ext cx="1272" cy="1271"/>
              <a:chOff x="480" y="2400"/>
              <a:chExt cx="1272" cy="1271"/>
            </a:xfrm>
          </p:grpSpPr>
          <p:grpSp>
            <p:nvGrpSpPr>
              <p:cNvPr id="4135" name="Group 74">
                <a:extLst>
                  <a:ext uri="{FF2B5EF4-FFF2-40B4-BE49-F238E27FC236}">
                    <a16:creationId xmlns:a16="http://schemas.microsoft.com/office/drawing/2014/main" id="{4D7F2C51-BD97-984E-B326-3599BC3C17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2" y="3294"/>
                <a:ext cx="810" cy="377"/>
                <a:chOff x="942" y="3294"/>
                <a:chExt cx="810" cy="377"/>
              </a:xfrm>
            </p:grpSpPr>
            <p:sp>
              <p:nvSpPr>
                <p:cNvPr id="4142" name="Rectangle 75">
                  <a:extLst>
                    <a:ext uri="{FF2B5EF4-FFF2-40B4-BE49-F238E27FC236}">
                      <a16:creationId xmlns:a16="http://schemas.microsoft.com/office/drawing/2014/main" id="{99038B55-26F5-B94A-867E-17D7EA9C86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2" y="3294"/>
                  <a:ext cx="810" cy="3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43" name="Rectangle 76">
                  <a:extLst>
                    <a:ext uri="{FF2B5EF4-FFF2-40B4-BE49-F238E27FC236}">
                      <a16:creationId xmlns:a16="http://schemas.microsoft.com/office/drawing/2014/main" id="{453D40F9-E8B7-D643-989E-A063853450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3" y="3336"/>
                  <a:ext cx="548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Hardware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4144" name="Rectangle 77">
                  <a:extLst>
                    <a:ext uri="{FF2B5EF4-FFF2-40B4-BE49-F238E27FC236}">
                      <a16:creationId xmlns:a16="http://schemas.microsoft.com/office/drawing/2014/main" id="{91FFCE85-0FF0-B84E-9DEE-868A5DC286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4" y="3484"/>
                  <a:ext cx="541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4136" name="Group 78">
                <a:extLst>
                  <a:ext uri="{FF2B5EF4-FFF2-40B4-BE49-F238E27FC236}">
                    <a16:creationId xmlns:a16="http://schemas.microsoft.com/office/drawing/2014/main" id="{19C0D019-40BC-1F45-9019-551E83029D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" y="2400"/>
                <a:ext cx="753" cy="641"/>
                <a:chOff x="480" y="2400"/>
                <a:chExt cx="753" cy="641"/>
              </a:xfrm>
            </p:grpSpPr>
            <p:sp>
              <p:nvSpPr>
                <p:cNvPr id="4137" name="Rectangle 79">
                  <a:extLst>
                    <a:ext uri="{FF2B5EF4-FFF2-40B4-BE49-F238E27FC236}">
                      <a16:creationId xmlns:a16="http://schemas.microsoft.com/office/drawing/2014/main" id="{E45D450E-9319-6F47-85CA-E795C4F9BA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556"/>
                  <a:ext cx="753" cy="485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38" name="Rectangle 80">
                  <a:extLst>
                    <a:ext uri="{FF2B5EF4-FFF2-40B4-BE49-F238E27FC236}">
                      <a16:creationId xmlns:a16="http://schemas.microsoft.com/office/drawing/2014/main" id="{FD610D9B-0B4A-5348-BCAD-B7E7803DA1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8" y="2672"/>
                  <a:ext cx="38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Machine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39" name="Rectangle 81">
                  <a:extLst>
                    <a:ext uri="{FF2B5EF4-FFF2-40B4-BE49-F238E27FC236}">
                      <a16:creationId xmlns:a16="http://schemas.microsoft.com/office/drawing/2014/main" id="{83C1C571-960D-CB4D-990C-D68D70B1C7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803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40" name="Rectangle 82">
                  <a:extLst>
                    <a:ext uri="{FF2B5EF4-FFF2-40B4-BE49-F238E27FC236}">
                      <a16:creationId xmlns:a16="http://schemas.microsoft.com/office/drawing/2014/main" id="{B43A760A-44B3-6F49-B99F-EF4A0E428E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400"/>
                  <a:ext cx="753" cy="156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41" name="Rectangle 83">
                  <a:extLst>
                    <a:ext uri="{FF2B5EF4-FFF2-40B4-BE49-F238E27FC236}">
                      <a16:creationId xmlns:a16="http://schemas.microsoft.com/office/drawing/2014/main" id="{85E48159-44C9-9248-9D32-57AA2164DB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" y="2428"/>
                  <a:ext cx="616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00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4111" name="Group 84">
              <a:extLst>
                <a:ext uri="{FF2B5EF4-FFF2-40B4-BE49-F238E27FC236}">
                  <a16:creationId xmlns:a16="http://schemas.microsoft.com/office/drawing/2014/main" id="{89B7FDB0-AF8B-9041-B5A2-7C4CACA67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4" y="2721"/>
              <a:ext cx="751" cy="641"/>
              <a:chOff x="1984" y="2721"/>
              <a:chExt cx="751" cy="641"/>
            </a:xfrm>
          </p:grpSpPr>
          <p:sp>
            <p:nvSpPr>
              <p:cNvPr id="4130" name="Rectangle 85">
                <a:extLst>
                  <a:ext uri="{FF2B5EF4-FFF2-40B4-BE49-F238E27FC236}">
                    <a16:creationId xmlns:a16="http://schemas.microsoft.com/office/drawing/2014/main" id="{7BF31632-B9F7-0349-81D7-4DB1A99A35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877"/>
                <a:ext cx="751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31" name="Rectangle 86">
                <a:extLst>
                  <a:ext uri="{FF2B5EF4-FFF2-40B4-BE49-F238E27FC236}">
                    <a16:creationId xmlns:a16="http://schemas.microsoft.com/office/drawing/2014/main" id="{1A967268-9D8A-B344-B75C-D4D8DC3F6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4" y="2992"/>
                <a:ext cx="44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Hardware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32" name="Rectangle 87">
                <a:extLst>
                  <a:ext uri="{FF2B5EF4-FFF2-40B4-BE49-F238E27FC236}">
                    <a16:creationId xmlns:a16="http://schemas.microsoft.com/office/drawing/2014/main" id="{2DD47959-7B5A-A243-9BFC-6EE27252E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9" y="3124"/>
                <a:ext cx="393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Platform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33" name="Rectangle 88">
                <a:extLst>
                  <a:ext uri="{FF2B5EF4-FFF2-40B4-BE49-F238E27FC236}">
                    <a16:creationId xmlns:a16="http://schemas.microsoft.com/office/drawing/2014/main" id="{E50B2A1C-7DD0-A04F-B4DA-89E27B8B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721"/>
                <a:ext cx="751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34" name="Rectangle 89">
                <a:extLst>
                  <a:ext uri="{FF2B5EF4-FFF2-40B4-BE49-F238E27FC236}">
                    <a16:creationId xmlns:a16="http://schemas.microsoft.com/office/drawing/2014/main" id="{B3E520FC-8380-C048-9C3A-4A5957FEB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4" y="2747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12" name="Group 90">
              <a:extLst>
                <a:ext uri="{FF2B5EF4-FFF2-40B4-BE49-F238E27FC236}">
                  <a16:creationId xmlns:a16="http://schemas.microsoft.com/office/drawing/2014/main" id="{FECCDF00-6CFD-464E-863C-29C558902B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0" y="3041"/>
              <a:ext cx="753" cy="641"/>
              <a:chOff x="3480" y="3041"/>
              <a:chExt cx="753" cy="641"/>
            </a:xfrm>
          </p:grpSpPr>
          <p:sp>
            <p:nvSpPr>
              <p:cNvPr id="4125" name="Rectangle 91">
                <a:extLst>
                  <a:ext uri="{FF2B5EF4-FFF2-40B4-BE49-F238E27FC236}">
                    <a16:creationId xmlns:a16="http://schemas.microsoft.com/office/drawing/2014/main" id="{9543FB8D-683C-224E-B9A6-BDEC3F0FE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197"/>
                <a:ext cx="753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26" name="Rectangle 92">
                <a:extLst>
                  <a:ext uri="{FF2B5EF4-FFF2-40B4-BE49-F238E27FC236}">
                    <a16:creationId xmlns:a16="http://schemas.microsoft.com/office/drawing/2014/main" id="{936A7584-B06E-7145-98B3-A4F7938D4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7" y="3313"/>
                <a:ext cx="36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Chips &amp;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27" name="Rectangle 93">
                <a:extLst>
                  <a:ext uri="{FF2B5EF4-FFF2-40B4-BE49-F238E27FC236}">
                    <a16:creationId xmlns:a16="http://schemas.microsoft.com/office/drawing/2014/main" id="{82CC26A9-DDE9-A844-B925-B5E5937B4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8" y="3444"/>
                <a:ext cx="55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Logic Gates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28" name="Rectangle 94">
                <a:extLst>
                  <a:ext uri="{FF2B5EF4-FFF2-40B4-BE49-F238E27FC236}">
                    <a16:creationId xmlns:a16="http://schemas.microsoft.com/office/drawing/2014/main" id="{9DB80479-F3F2-7947-BCA2-D0597FB3D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041"/>
                <a:ext cx="753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29" name="Rectangle 95">
                <a:extLst>
                  <a:ext uri="{FF2B5EF4-FFF2-40B4-BE49-F238E27FC236}">
                    <a16:creationId xmlns:a16="http://schemas.microsoft.com/office/drawing/2014/main" id="{75490AF9-AB2B-BD4A-8CD5-7F2837DC6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0" y="3067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13" name="Group 96">
              <a:extLst>
                <a:ext uri="{FF2B5EF4-FFF2-40B4-BE49-F238E27FC236}">
                  <a16:creationId xmlns:a16="http://schemas.microsoft.com/office/drawing/2014/main" id="{46C11BB4-DBCA-E34D-8E63-522DBB1C1A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" y="634"/>
              <a:ext cx="1589" cy="503"/>
              <a:chOff x="163" y="634"/>
              <a:chExt cx="1589" cy="503"/>
            </a:xfrm>
          </p:grpSpPr>
          <p:sp>
            <p:nvSpPr>
              <p:cNvPr id="4114" name="Freeform 97">
                <a:extLst>
                  <a:ext uri="{FF2B5EF4-FFF2-40B4-BE49-F238E27FC236}">
                    <a16:creationId xmlns:a16="http://schemas.microsoft.com/office/drawing/2014/main" id="{46B54016-3FBD-4143-B955-7A34E6B113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15" name="Freeform 98">
                <a:extLst>
                  <a:ext uri="{FF2B5EF4-FFF2-40B4-BE49-F238E27FC236}">
                    <a16:creationId xmlns:a16="http://schemas.microsoft.com/office/drawing/2014/main" id="{5A7B3DA3-BCEF-4D48-9182-EAF212BC7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16" name="Freeform 99">
                <a:extLst>
                  <a:ext uri="{FF2B5EF4-FFF2-40B4-BE49-F238E27FC236}">
                    <a16:creationId xmlns:a16="http://schemas.microsoft.com/office/drawing/2014/main" id="{E9BA5994-8ED7-FA4B-BFA9-032969103F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" y="634"/>
                <a:ext cx="748" cy="445"/>
              </a:xfrm>
              <a:custGeom>
                <a:avLst/>
                <a:gdLst>
                  <a:gd name="T0" fmla="*/ 67 w 748"/>
                  <a:gd name="T1" fmla="*/ 192 h 445"/>
                  <a:gd name="T2" fmla="*/ 5 w 748"/>
                  <a:gd name="T3" fmla="*/ 210 h 445"/>
                  <a:gd name="T4" fmla="*/ 77 w 748"/>
                  <a:gd name="T5" fmla="*/ 235 h 445"/>
                  <a:gd name="T6" fmla="*/ 18 w 748"/>
                  <a:gd name="T7" fmla="*/ 289 h 445"/>
                  <a:gd name="T8" fmla="*/ 97 w 748"/>
                  <a:gd name="T9" fmla="*/ 314 h 445"/>
                  <a:gd name="T10" fmla="*/ 53 w 748"/>
                  <a:gd name="T11" fmla="*/ 366 h 445"/>
                  <a:gd name="T12" fmla="*/ 152 w 748"/>
                  <a:gd name="T13" fmla="*/ 376 h 445"/>
                  <a:gd name="T14" fmla="*/ 167 w 748"/>
                  <a:gd name="T15" fmla="*/ 437 h 445"/>
                  <a:gd name="T16" fmla="*/ 252 w 748"/>
                  <a:gd name="T17" fmla="*/ 414 h 445"/>
                  <a:gd name="T18" fmla="*/ 316 w 748"/>
                  <a:gd name="T19" fmla="*/ 445 h 445"/>
                  <a:gd name="T20" fmla="*/ 363 w 748"/>
                  <a:gd name="T21" fmla="*/ 415 h 445"/>
                  <a:gd name="T22" fmla="*/ 413 w 748"/>
                  <a:gd name="T23" fmla="*/ 445 h 445"/>
                  <a:gd name="T24" fmla="*/ 458 w 748"/>
                  <a:gd name="T25" fmla="*/ 409 h 445"/>
                  <a:gd name="T26" fmla="*/ 523 w 748"/>
                  <a:gd name="T27" fmla="*/ 434 h 445"/>
                  <a:gd name="T28" fmla="*/ 582 w 748"/>
                  <a:gd name="T29" fmla="*/ 386 h 445"/>
                  <a:gd name="T30" fmla="*/ 689 w 748"/>
                  <a:gd name="T31" fmla="*/ 401 h 445"/>
                  <a:gd name="T32" fmla="*/ 662 w 748"/>
                  <a:gd name="T33" fmla="*/ 345 h 445"/>
                  <a:gd name="T34" fmla="*/ 735 w 748"/>
                  <a:gd name="T35" fmla="*/ 338 h 445"/>
                  <a:gd name="T36" fmla="*/ 685 w 748"/>
                  <a:gd name="T37" fmla="*/ 274 h 445"/>
                  <a:gd name="T38" fmla="*/ 748 w 748"/>
                  <a:gd name="T39" fmla="*/ 240 h 445"/>
                  <a:gd name="T40" fmla="*/ 667 w 748"/>
                  <a:gd name="T41" fmla="*/ 200 h 445"/>
                  <a:gd name="T42" fmla="*/ 712 w 748"/>
                  <a:gd name="T43" fmla="*/ 144 h 445"/>
                  <a:gd name="T44" fmla="*/ 627 w 748"/>
                  <a:gd name="T45" fmla="*/ 141 h 445"/>
                  <a:gd name="T46" fmla="*/ 662 w 748"/>
                  <a:gd name="T47" fmla="*/ 77 h 445"/>
                  <a:gd name="T48" fmla="*/ 556 w 748"/>
                  <a:gd name="T49" fmla="*/ 85 h 445"/>
                  <a:gd name="T50" fmla="*/ 549 w 748"/>
                  <a:gd name="T51" fmla="*/ 19 h 445"/>
                  <a:gd name="T52" fmla="*/ 441 w 748"/>
                  <a:gd name="T53" fmla="*/ 49 h 445"/>
                  <a:gd name="T54" fmla="*/ 402 w 748"/>
                  <a:gd name="T55" fmla="*/ 0 h 445"/>
                  <a:gd name="T56" fmla="*/ 333 w 748"/>
                  <a:gd name="T57" fmla="*/ 44 h 445"/>
                  <a:gd name="T58" fmla="*/ 267 w 748"/>
                  <a:gd name="T59" fmla="*/ 0 h 445"/>
                  <a:gd name="T60" fmla="*/ 226 w 748"/>
                  <a:gd name="T61" fmla="*/ 67 h 445"/>
                  <a:gd name="T62" fmla="*/ 152 w 748"/>
                  <a:gd name="T63" fmla="*/ 31 h 445"/>
                  <a:gd name="T64" fmla="*/ 155 w 748"/>
                  <a:gd name="T65" fmla="*/ 90 h 445"/>
                  <a:gd name="T66" fmla="*/ 62 w 748"/>
                  <a:gd name="T67" fmla="*/ 72 h 445"/>
                  <a:gd name="T68" fmla="*/ 85 w 748"/>
                  <a:gd name="T69" fmla="*/ 133 h 445"/>
                  <a:gd name="T70" fmla="*/ 0 w 748"/>
                  <a:gd name="T71" fmla="*/ 129 h 445"/>
                  <a:gd name="T72" fmla="*/ 67 w 748"/>
                  <a:gd name="T73" fmla="*/ 192 h 44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5">
                    <a:moveTo>
                      <a:pt x="67" y="192"/>
                    </a:moveTo>
                    <a:lnTo>
                      <a:pt x="5" y="210"/>
                    </a:lnTo>
                    <a:lnTo>
                      <a:pt x="77" y="235"/>
                    </a:lnTo>
                    <a:lnTo>
                      <a:pt x="18" y="289"/>
                    </a:lnTo>
                    <a:lnTo>
                      <a:pt x="97" y="314"/>
                    </a:lnTo>
                    <a:lnTo>
                      <a:pt x="53" y="366"/>
                    </a:lnTo>
                    <a:lnTo>
                      <a:pt x="152" y="376"/>
                    </a:lnTo>
                    <a:lnTo>
                      <a:pt x="167" y="437"/>
                    </a:lnTo>
                    <a:lnTo>
                      <a:pt x="252" y="414"/>
                    </a:lnTo>
                    <a:lnTo>
                      <a:pt x="316" y="445"/>
                    </a:lnTo>
                    <a:lnTo>
                      <a:pt x="363" y="415"/>
                    </a:lnTo>
                    <a:lnTo>
                      <a:pt x="413" y="445"/>
                    </a:lnTo>
                    <a:lnTo>
                      <a:pt x="458" y="409"/>
                    </a:lnTo>
                    <a:lnTo>
                      <a:pt x="523" y="434"/>
                    </a:lnTo>
                    <a:lnTo>
                      <a:pt x="582" y="386"/>
                    </a:lnTo>
                    <a:lnTo>
                      <a:pt x="689" y="401"/>
                    </a:lnTo>
                    <a:lnTo>
                      <a:pt x="662" y="345"/>
                    </a:lnTo>
                    <a:lnTo>
                      <a:pt x="735" y="338"/>
                    </a:lnTo>
                    <a:lnTo>
                      <a:pt x="685" y="274"/>
                    </a:lnTo>
                    <a:lnTo>
                      <a:pt x="748" y="240"/>
                    </a:lnTo>
                    <a:lnTo>
                      <a:pt x="667" y="200"/>
                    </a:lnTo>
                    <a:lnTo>
                      <a:pt x="712" y="144"/>
                    </a:lnTo>
                    <a:lnTo>
                      <a:pt x="627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9"/>
                    </a:lnTo>
                    <a:lnTo>
                      <a:pt x="441" y="49"/>
                    </a:lnTo>
                    <a:lnTo>
                      <a:pt x="402" y="0"/>
                    </a:lnTo>
                    <a:lnTo>
                      <a:pt x="333" y="44"/>
                    </a:lnTo>
                    <a:lnTo>
                      <a:pt x="267" y="0"/>
                    </a:lnTo>
                    <a:lnTo>
                      <a:pt x="226" y="67"/>
                    </a:lnTo>
                    <a:lnTo>
                      <a:pt x="152" y="31"/>
                    </a:lnTo>
                    <a:lnTo>
                      <a:pt x="155" y="90"/>
                    </a:lnTo>
                    <a:lnTo>
                      <a:pt x="62" y="72"/>
                    </a:lnTo>
                    <a:lnTo>
                      <a:pt x="85" y="133"/>
                    </a:lnTo>
                    <a:lnTo>
                      <a:pt x="0" y="129"/>
                    </a:lnTo>
                    <a:lnTo>
                      <a:pt x="67" y="192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17" name="Rectangle 100">
                <a:extLst>
                  <a:ext uri="{FF2B5EF4-FFF2-40B4-BE49-F238E27FC236}">
                    <a16:creationId xmlns:a16="http://schemas.microsoft.com/office/drawing/2014/main" id="{7B599344-74B8-2742-BBE1-F35BE551E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" y="741"/>
                <a:ext cx="32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Human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18" name="Rectangle 101">
                <a:extLst>
                  <a:ext uri="{FF2B5EF4-FFF2-40B4-BE49-F238E27FC236}">
                    <a16:creationId xmlns:a16="http://schemas.microsoft.com/office/drawing/2014/main" id="{D729009F-9384-AE40-B18D-04F23F4FD7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" y="856"/>
                <a:ext cx="39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Thought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19" name="Rectangle 102">
                <a:extLst>
                  <a:ext uri="{FF2B5EF4-FFF2-40B4-BE49-F238E27FC236}">
                    <a16:creationId xmlns:a16="http://schemas.microsoft.com/office/drawing/2014/main" id="{7D7FA492-097B-6448-970C-534478219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" y="673"/>
                <a:ext cx="771" cy="1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20" name="Rectangle 103">
                <a:extLst>
                  <a:ext uri="{FF2B5EF4-FFF2-40B4-BE49-F238E27FC236}">
                    <a16:creationId xmlns:a16="http://schemas.microsoft.com/office/drawing/2014/main" id="{06B566F1-FE7C-7A41-86BD-731468073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" y="696"/>
                <a:ext cx="73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Abstract design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21" name="Freeform 104">
                <a:extLst>
                  <a:ext uri="{FF2B5EF4-FFF2-40B4-BE49-F238E27FC236}">
                    <a16:creationId xmlns:a16="http://schemas.microsoft.com/office/drawing/2014/main" id="{8AE6C59D-3FAB-6548-AAD5-4DCA60137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936"/>
                <a:ext cx="578" cy="95"/>
              </a:xfrm>
              <a:custGeom>
                <a:avLst/>
                <a:gdLst>
                  <a:gd name="T0" fmla="*/ 0 w 578"/>
                  <a:gd name="T1" fmla="*/ 48 h 95"/>
                  <a:gd name="T2" fmla="*/ 4 w 578"/>
                  <a:gd name="T3" fmla="*/ 41 h 95"/>
                  <a:gd name="T4" fmla="*/ 13 w 578"/>
                  <a:gd name="T5" fmla="*/ 33 h 95"/>
                  <a:gd name="T6" fmla="*/ 28 w 578"/>
                  <a:gd name="T7" fmla="*/ 26 h 95"/>
                  <a:gd name="T8" fmla="*/ 51 w 578"/>
                  <a:gd name="T9" fmla="*/ 20 h 95"/>
                  <a:gd name="T10" fmla="*/ 77 w 578"/>
                  <a:gd name="T11" fmla="*/ 15 h 95"/>
                  <a:gd name="T12" fmla="*/ 108 w 578"/>
                  <a:gd name="T13" fmla="*/ 10 h 95"/>
                  <a:gd name="T14" fmla="*/ 144 w 578"/>
                  <a:gd name="T15" fmla="*/ 5 h 95"/>
                  <a:gd name="T16" fmla="*/ 183 w 578"/>
                  <a:gd name="T17" fmla="*/ 2 h 95"/>
                  <a:gd name="T18" fmla="*/ 226 w 578"/>
                  <a:gd name="T19" fmla="*/ 0 h 95"/>
                  <a:gd name="T20" fmla="*/ 268 w 578"/>
                  <a:gd name="T21" fmla="*/ 0 h 95"/>
                  <a:gd name="T22" fmla="*/ 311 w 578"/>
                  <a:gd name="T23" fmla="*/ 0 h 95"/>
                  <a:gd name="T24" fmla="*/ 353 w 578"/>
                  <a:gd name="T25" fmla="*/ 0 h 95"/>
                  <a:gd name="T26" fmla="*/ 395 w 578"/>
                  <a:gd name="T27" fmla="*/ 2 h 95"/>
                  <a:gd name="T28" fmla="*/ 435 w 578"/>
                  <a:gd name="T29" fmla="*/ 5 h 95"/>
                  <a:gd name="T30" fmla="*/ 469 w 578"/>
                  <a:gd name="T31" fmla="*/ 10 h 95"/>
                  <a:gd name="T32" fmla="*/ 502 w 578"/>
                  <a:gd name="T33" fmla="*/ 15 h 95"/>
                  <a:gd name="T34" fmla="*/ 528 w 578"/>
                  <a:gd name="T35" fmla="*/ 20 h 95"/>
                  <a:gd name="T36" fmla="*/ 551 w 578"/>
                  <a:gd name="T37" fmla="*/ 26 h 95"/>
                  <a:gd name="T38" fmla="*/ 565 w 578"/>
                  <a:gd name="T39" fmla="*/ 33 h 95"/>
                  <a:gd name="T40" fmla="*/ 575 w 578"/>
                  <a:gd name="T41" fmla="*/ 41 h 95"/>
                  <a:gd name="T42" fmla="*/ 578 w 578"/>
                  <a:gd name="T43" fmla="*/ 48 h 95"/>
                  <a:gd name="T44" fmla="*/ 575 w 578"/>
                  <a:gd name="T45" fmla="*/ 54 h 95"/>
                  <a:gd name="T46" fmla="*/ 565 w 578"/>
                  <a:gd name="T47" fmla="*/ 62 h 95"/>
                  <a:gd name="T48" fmla="*/ 551 w 578"/>
                  <a:gd name="T49" fmla="*/ 69 h 95"/>
                  <a:gd name="T50" fmla="*/ 528 w 578"/>
                  <a:gd name="T51" fmla="*/ 76 h 95"/>
                  <a:gd name="T52" fmla="*/ 502 w 578"/>
                  <a:gd name="T53" fmla="*/ 81 h 95"/>
                  <a:gd name="T54" fmla="*/ 469 w 578"/>
                  <a:gd name="T55" fmla="*/ 85 h 95"/>
                  <a:gd name="T56" fmla="*/ 435 w 578"/>
                  <a:gd name="T57" fmla="*/ 90 h 95"/>
                  <a:gd name="T58" fmla="*/ 395 w 578"/>
                  <a:gd name="T59" fmla="*/ 92 h 95"/>
                  <a:gd name="T60" fmla="*/ 353 w 578"/>
                  <a:gd name="T61" fmla="*/ 95 h 95"/>
                  <a:gd name="T62" fmla="*/ 311 w 578"/>
                  <a:gd name="T63" fmla="*/ 95 h 95"/>
                  <a:gd name="T64" fmla="*/ 268 w 578"/>
                  <a:gd name="T65" fmla="*/ 95 h 95"/>
                  <a:gd name="T66" fmla="*/ 226 w 578"/>
                  <a:gd name="T67" fmla="*/ 95 h 95"/>
                  <a:gd name="T68" fmla="*/ 183 w 578"/>
                  <a:gd name="T69" fmla="*/ 92 h 95"/>
                  <a:gd name="T70" fmla="*/ 144 w 578"/>
                  <a:gd name="T71" fmla="*/ 90 h 95"/>
                  <a:gd name="T72" fmla="*/ 108 w 578"/>
                  <a:gd name="T73" fmla="*/ 85 h 95"/>
                  <a:gd name="T74" fmla="*/ 77 w 578"/>
                  <a:gd name="T75" fmla="*/ 81 h 95"/>
                  <a:gd name="T76" fmla="*/ 51 w 578"/>
                  <a:gd name="T77" fmla="*/ 76 h 95"/>
                  <a:gd name="T78" fmla="*/ 28 w 578"/>
                  <a:gd name="T79" fmla="*/ 69 h 95"/>
                  <a:gd name="T80" fmla="*/ 13 w 578"/>
                  <a:gd name="T81" fmla="*/ 62 h 95"/>
                  <a:gd name="T82" fmla="*/ 4 w 578"/>
                  <a:gd name="T83" fmla="*/ 54 h 95"/>
                  <a:gd name="T84" fmla="*/ 0 w 578"/>
                  <a:gd name="T85" fmla="*/ 48 h 9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78" h="95">
                    <a:moveTo>
                      <a:pt x="0" y="48"/>
                    </a:moveTo>
                    <a:lnTo>
                      <a:pt x="4" y="41"/>
                    </a:lnTo>
                    <a:lnTo>
                      <a:pt x="13" y="33"/>
                    </a:lnTo>
                    <a:lnTo>
                      <a:pt x="28" y="26"/>
                    </a:lnTo>
                    <a:lnTo>
                      <a:pt x="51" y="20"/>
                    </a:lnTo>
                    <a:lnTo>
                      <a:pt x="77" y="15"/>
                    </a:lnTo>
                    <a:lnTo>
                      <a:pt x="108" y="10"/>
                    </a:lnTo>
                    <a:lnTo>
                      <a:pt x="144" y="5"/>
                    </a:lnTo>
                    <a:lnTo>
                      <a:pt x="183" y="2"/>
                    </a:lnTo>
                    <a:lnTo>
                      <a:pt x="226" y="0"/>
                    </a:lnTo>
                    <a:lnTo>
                      <a:pt x="268" y="0"/>
                    </a:lnTo>
                    <a:lnTo>
                      <a:pt x="311" y="0"/>
                    </a:lnTo>
                    <a:lnTo>
                      <a:pt x="353" y="0"/>
                    </a:lnTo>
                    <a:lnTo>
                      <a:pt x="395" y="2"/>
                    </a:lnTo>
                    <a:lnTo>
                      <a:pt x="435" y="5"/>
                    </a:lnTo>
                    <a:lnTo>
                      <a:pt x="469" y="10"/>
                    </a:lnTo>
                    <a:lnTo>
                      <a:pt x="502" y="15"/>
                    </a:lnTo>
                    <a:lnTo>
                      <a:pt x="528" y="20"/>
                    </a:lnTo>
                    <a:lnTo>
                      <a:pt x="551" y="26"/>
                    </a:lnTo>
                    <a:lnTo>
                      <a:pt x="565" y="33"/>
                    </a:lnTo>
                    <a:lnTo>
                      <a:pt x="575" y="41"/>
                    </a:lnTo>
                    <a:lnTo>
                      <a:pt x="578" y="48"/>
                    </a:lnTo>
                    <a:lnTo>
                      <a:pt x="575" y="54"/>
                    </a:lnTo>
                    <a:lnTo>
                      <a:pt x="565" y="62"/>
                    </a:lnTo>
                    <a:lnTo>
                      <a:pt x="551" y="69"/>
                    </a:lnTo>
                    <a:lnTo>
                      <a:pt x="528" y="76"/>
                    </a:lnTo>
                    <a:lnTo>
                      <a:pt x="502" y="81"/>
                    </a:lnTo>
                    <a:lnTo>
                      <a:pt x="469" y="85"/>
                    </a:lnTo>
                    <a:lnTo>
                      <a:pt x="435" y="90"/>
                    </a:lnTo>
                    <a:lnTo>
                      <a:pt x="395" y="92"/>
                    </a:lnTo>
                    <a:lnTo>
                      <a:pt x="353" y="95"/>
                    </a:lnTo>
                    <a:lnTo>
                      <a:pt x="311" y="95"/>
                    </a:lnTo>
                    <a:lnTo>
                      <a:pt x="268" y="95"/>
                    </a:lnTo>
                    <a:lnTo>
                      <a:pt x="226" y="95"/>
                    </a:lnTo>
                    <a:lnTo>
                      <a:pt x="183" y="92"/>
                    </a:lnTo>
                    <a:lnTo>
                      <a:pt x="144" y="90"/>
                    </a:lnTo>
                    <a:lnTo>
                      <a:pt x="108" y="85"/>
                    </a:lnTo>
                    <a:lnTo>
                      <a:pt x="77" y="81"/>
                    </a:lnTo>
                    <a:lnTo>
                      <a:pt x="51" y="76"/>
                    </a:lnTo>
                    <a:lnTo>
                      <a:pt x="28" y="69"/>
                    </a:lnTo>
                    <a:lnTo>
                      <a:pt x="13" y="62"/>
                    </a:lnTo>
                    <a:lnTo>
                      <a:pt x="4" y="5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22" name="Rectangle 105">
                <a:extLst>
                  <a:ext uri="{FF2B5EF4-FFF2-40B4-BE49-F238E27FC236}">
                    <a16:creationId xmlns:a16="http://schemas.microsoft.com/office/drawing/2014/main" id="{C09550AE-D3E9-5D43-8EA6-764F4805D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9" y="941"/>
                <a:ext cx="47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9, 12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23" name="Line 106">
                <a:extLst>
                  <a:ext uri="{FF2B5EF4-FFF2-40B4-BE49-F238E27FC236}">
                    <a16:creationId xmlns:a16="http://schemas.microsoft.com/office/drawing/2014/main" id="{E23201A0-ABC8-8842-8B6C-AD5D5D6F9B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0" y="855"/>
                <a:ext cx="73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24" name="Freeform 107">
                <a:extLst>
                  <a:ext uri="{FF2B5EF4-FFF2-40B4-BE49-F238E27FC236}">
                    <a16:creationId xmlns:a16="http://schemas.microsoft.com/office/drawing/2014/main" id="{3765B908-4E68-A446-B91C-17BDD7D06C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5" y="832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4100" name="AutoShape 108">
            <a:extLst>
              <a:ext uri="{FF2B5EF4-FFF2-40B4-BE49-F238E27FC236}">
                <a16:creationId xmlns:a16="http://schemas.microsoft.com/office/drawing/2014/main" id="{E824C04B-88D6-5440-A853-0E3C18F22FD1}"/>
              </a:ext>
            </a:extLst>
          </p:cNvPr>
          <p:cNvSpPr>
            <a:spLocks noChangeArrowheads="1"/>
          </p:cNvSpPr>
          <p:nvPr/>
        </p:nvSpPr>
        <p:spPr bwMode="auto">
          <a:xfrm rot="19068677">
            <a:off x="5664200" y="765175"/>
            <a:ext cx="381000" cy="762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C012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ar-SA" altLang="en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453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1" name="Text Box 3">
            <a:extLst>
              <a:ext uri="{FF2B5EF4-FFF2-40B4-BE49-F238E27FC236}">
                <a16:creationId xmlns:a16="http://schemas.microsoft.com/office/drawing/2014/main" id="{0B9B028C-6EDF-8C4E-92A6-20F9C9AC6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85800"/>
            <a:ext cx="3657600" cy="3733800"/>
          </a:xfrm>
          <a:prstGeom prst="rect">
            <a:avLst/>
          </a:prstGeom>
          <a:solidFill>
            <a:srgbClr val="F3F3FF"/>
          </a:solidFill>
          <a:ln w="9525" algn="ctr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72000" bIns="19080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Assume that </a:t>
            </a: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 and </a:t>
            </a: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 were passed to the function as its first two arguments.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u="sng">
              <a:solidFill>
                <a:srgbClr val="000000"/>
              </a:solidFill>
              <a:latin typeface="Comic Sans MS" panose="030F0902030302020204" pitchFamily="66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u="sng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How to compile (in Java):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b.radius = r</a:t>
            </a:r>
            <a:r>
              <a:rPr lang="en-US" altLang="en-CN" sz="1400">
                <a:solidFill>
                  <a:srgbClr val="99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?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b's base address: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argument 0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Point the this segment to b: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 pointer 0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r's value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argument 1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b's third field to r: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 this 2</a:t>
            </a:r>
          </a:p>
        </p:txBody>
      </p:sp>
      <p:graphicFrame>
        <p:nvGraphicFramePr>
          <p:cNvPr id="488452" name="Object 4">
            <a:extLst>
              <a:ext uri="{FF2B5EF4-FFF2-40B4-BE49-F238E27FC236}">
                <a16:creationId xmlns:a16="http://schemas.microsoft.com/office/drawing/2014/main" id="{01B0F821-E7A8-034D-AA21-0D1BC183A6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1" y="1905001"/>
          <a:ext cx="5184775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25" name="VISIO" r:id="rId4" imgW="18148300" imgH="17754600" progId="Visio.Drawing.6">
                  <p:embed/>
                </p:oleObj>
              </mc:Choice>
              <mc:Fallback>
                <p:oleObj name="VISIO" r:id="rId4" imgW="18148300" imgH="17754600" progId="Visio.Drawing.6">
                  <p:embed/>
                  <p:pic>
                    <p:nvPicPr>
                      <p:cNvPr id="488452" name="Object 4">
                        <a:extLst>
                          <a:ext uri="{FF2B5EF4-FFF2-40B4-BE49-F238E27FC236}">
                            <a16:creationId xmlns:a16="http://schemas.microsoft.com/office/drawing/2014/main" id="{01B0F821-E7A8-034D-AA21-0D1BC183A6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371" t="24442" r="19955" b="42798"/>
                      <a:stretch>
                        <a:fillRect/>
                      </a:stretch>
                    </p:blipFill>
                    <p:spPr bwMode="auto">
                      <a:xfrm>
                        <a:off x="1524001" y="1905001"/>
                        <a:ext cx="5184775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8453" name="Object 5">
            <a:extLst>
              <a:ext uri="{FF2B5EF4-FFF2-40B4-BE49-F238E27FC236}">
                <a16:creationId xmlns:a16="http://schemas.microsoft.com/office/drawing/2014/main" id="{9A85E76F-F488-3B46-B59E-FDC6ED12B7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1" y="4648201"/>
          <a:ext cx="6626225" cy="192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26" name="VISIO" r:id="rId6" imgW="18148300" imgH="17754600" progId="Visio.Drawing.6">
                  <p:embed/>
                </p:oleObj>
              </mc:Choice>
              <mc:Fallback>
                <p:oleObj name="VISIO" r:id="rId6" imgW="18148300" imgH="17754600" progId="Visio.Drawing.6">
                  <p:embed/>
                  <p:pic>
                    <p:nvPicPr>
                      <p:cNvPr id="488453" name="Object 5">
                        <a:extLst>
                          <a:ext uri="{FF2B5EF4-FFF2-40B4-BE49-F238E27FC236}">
                            <a16:creationId xmlns:a16="http://schemas.microsoft.com/office/drawing/2014/main" id="{9A85E76F-F488-3B46-B59E-FDC6ED12B7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1787" t="30002" r="-1047" b="39339"/>
                      <a:stretch>
                        <a:fillRect/>
                      </a:stretch>
                    </p:blipFill>
                    <p:spPr bwMode="auto">
                      <a:xfrm>
                        <a:off x="2819401" y="4648201"/>
                        <a:ext cx="6626225" cy="192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5" name="Rectangle 2">
            <a:extLst>
              <a:ext uri="{FF2B5EF4-FFF2-40B4-BE49-F238E27FC236}">
                <a16:creationId xmlns:a16="http://schemas.microsoft.com/office/drawing/2014/main" id="{C4CB7089-A75D-1D4D-905C-31195E731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dirty="0">
                <a:solidFill>
                  <a:srgbClr val="663300"/>
                </a:solidFill>
              </a:rPr>
              <a:t>Handling objects: </a:t>
            </a:r>
            <a:r>
              <a:rPr lang="en-US" altLang="en-CN" sz="1800" dirty="0">
                <a:solidFill>
                  <a:srgbClr val="663300"/>
                </a:solidFill>
              </a:rPr>
              <a:t>establishing access to the object’s fields</a:t>
            </a:r>
          </a:p>
        </p:txBody>
      </p:sp>
      <p:sp>
        <p:nvSpPr>
          <p:cNvPr id="737288" name="Rectangle 8">
            <a:extLst>
              <a:ext uri="{FF2B5EF4-FFF2-40B4-BE49-F238E27FC236}">
                <a16:creationId xmlns:a16="http://schemas.microsoft.com/office/drawing/2014/main" id="{5AF83B77-1D53-2244-BB95-F3D94BBAB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762001"/>
            <a:ext cx="426720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Background: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Suppose we have an object named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of type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Ball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. A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Ball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has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,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coordinates, a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radius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, and a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.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09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288" grpId="0"/>
      <p:bldP spid="73728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E594336-360C-F44D-80AB-8F84618F2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dirty="0">
                <a:solidFill>
                  <a:srgbClr val="663300"/>
                </a:solidFill>
              </a:rPr>
              <a:t>Handling objects: </a:t>
            </a:r>
            <a:r>
              <a:rPr lang="en-US" altLang="en-CN" sz="1800" dirty="0">
                <a:solidFill>
                  <a:srgbClr val="663300"/>
                </a:solidFill>
              </a:rPr>
              <a:t>method calls</a:t>
            </a:r>
          </a:p>
        </p:txBody>
      </p:sp>
      <p:sp>
        <p:nvSpPr>
          <p:cNvPr id="739331" name="Rectangle 3">
            <a:extLst>
              <a:ext uri="{FF2B5EF4-FFF2-40B4-BE49-F238E27FC236}">
                <a16:creationId xmlns:a16="http://schemas.microsoft.com/office/drawing/2014/main" id="{B58BAE53-4131-994E-837F-3F58A1435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4114800"/>
            <a:ext cx="381635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General rule: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each method call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foo.bar(v1,v2,...)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is translated into: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foo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v1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v2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bar</a:t>
            </a: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6391" name="Text Box 5">
            <a:extLst>
              <a:ext uri="{FF2B5EF4-FFF2-40B4-BE49-F238E27FC236}">
                <a16:creationId xmlns:a16="http://schemas.microsoft.com/office/drawing/2014/main" id="{E57B4C21-702A-AF4A-B0EF-300DD4998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8651" y="931864"/>
            <a:ext cx="4773613" cy="5468937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Complex {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Properties (fields):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re;  // Real part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im;  // Imaginary part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/** Constructs a new Complex object. */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Complex(int re, int im) {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this.re = re;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this.im = im;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Foo {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void bla() {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Complex x;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x = new Complex(1,2);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x.mult(5)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392" name="Rectangle 6">
            <a:extLst>
              <a:ext uri="{FF2B5EF4-FFF2-40B4-BE49-F238E27FC236}">
                <a16:creationId xmlns:a16="http://schemas.microsoft.com/office/drawing/2014/main" id="{34CA8D3A-EEE1-AA44-B63D-08CB35651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1" y="609601"/>
            <a:ext cx="2035175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Java code</a:t>
            </a:r>
          </a:p>
        </p:txBody>
      </p:sp>
      <p:sp>
        <p:nvSpPr>
          <p:cNvPr id="739335" name="Text Box 7">
            <a:extLst>
              <a:ext uri="{FF2B5EF4-FFF2-40B4-BE49-F238E27FC236}">
                <a16:creationId xmlns:a16="http://schemas.microsoft.com/office/drawing/2014/main" id="{A9F47AE2-7FBD-0E44-A020-FAE136344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2895600"/>
            <a:ext cx="1600200" cy="990600"/>
          </a:xfrm>
          <a:prstGeom prst="rect">
            <a:avLst/>
          </a:prstGeom>
          <a:solidFill>
            <a:srgbClr val="FFFFC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x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5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mult </a:t>
            </a:r>
          </a:p>
        </p:txBody>
      </p:sp>
      <p:sp>
        <p:nvSpPr>
          <p:cNvPr id="739336" name="Rectangle 8">
            <a:extLst>
              <a:ext uri="{FF2B5EF4-FFF2-40B4-BE49-F238E27FC236}">
                <a16:creationId xmlns:a16="http://schemas.microsoft.com/office/drawing/2014/main" id="{126CF3CF-F5A8-344F-8849-F000F9175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685801"/>
            <a:ext cx="3348038" cy="165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How to compile: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x.mult(5) 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?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This method call can also be viewed as: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mult(x,5)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Generate the following code: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5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9331" grpId="0"/>
      <p:bldP spid="16392" grpId="0"/>
      <p:bldP spid="7393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3186" name="Group 2">
            <a:extLst>
              <a:ext uri="{FF2B5EF4-FFF2-40B4-BE49-F238E27FC236}">
                <a16:creationId xmlns:a16="http://schemas.microsoft.com/office/drawing/2014/main" id="{E3B4AC52-51A3-6043-AC5A-A3F1811D08B5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914400"/>
            <a:ext cx="3937000" cy="3117850"/>
            <a:chOff x="82" y="559"/>
            <a:chExt cx="2480" cy="1964"/>
          </a:xfrm>
        </p:grpSpPr>
        <p:sp>
          <p:nvSpPr>
            <p:cNvPr id="17489" name="Text Box 3">
              <a:extLst>
                <a:ext uri="{FF2B5EF4-FFF2-40B4-BE49-F238E27FC236}">
                  <a16:creationId xmlns:a16="http://schemas.microsoft.com/office/drawing/2014/main" id="{7339A69C-0064-8142-A40E-03920A8DF4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" y="764"/>
              <a:ext cx="2404" cy="1759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82800" rIns="93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 Bla {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void foo(int k) {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int x, y;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int[] bar; // declare an array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// Construct the array: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altLang="en-CN" sz="12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bar = new int[10];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bar[k]=19;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}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Main.foo(2); // Call the foo method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</a:p>
          </p:txBody>
        </p:sp>
        <p:sp>
          <p:nvSpPr>
            <p:cNvPr id="17490" name="Rectangle 4">
              <a:extLst>
                <a:ext uri="{FF2B5EF4-FFF2-40B4-BE49-F238E27FC236}">
                  <a16:creationId xmlns:a16="http://schemas.microsoft.com/office/drawing/2014/main" id="{F1C5DF7A-C33C-3340-8870-DEC6E18E8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" y="559"/>
              <a:ext cx="1392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Java code</a:t>
              </a:r>
            </a:p>
          </p:txBody>
        </p:sp>
      </p:grpSp>
      <p:sp>
        <p:nvSpPr>
          <p:cNvPr id="733189" name="Rectangle 5">
            <a:extLst>
              <a:ext uri="{FF2B5EF4-FFF2-40B4-BE49-F238E27FC236}">
                <a16:creationId xmlns:a16="http://schemas.microsoft.com/office/drawing/2014/main" id="{6C25AF29-D9CF-CF40-B586-1C04E33A3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572000"/>
            <a:ext cx="32766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 u="sng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How to compile: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 = new int(n)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?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Generate code affecting: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 = Memory.alloc(n</a:t>
            </a:r>
            <a:r>
              <a:rPr lang="en-US" altLang="en-CN" sz="1200" b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8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7415" name="Rectangle 82">
            <a:extLst>
              <a:ext uri="{FF2B5EF4-FFF2-40B4-BE49-F238E27FC236}">
                <a16:creationId xmlns:a16="http://schemas.microsoft.com/office/drawing/2014/main" id="{6478DA87-9231-9E42-93D7-093DF5B3C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dirty="0">
                <a:solidFill>
                  <a:srgbClr val="663300"/>
                </a:solidFill>
              </a:rPr>
              <a:t>Handling arrays: </a:t>
            </a:r>
            <a:r>
              <a:rPr lang="en-US" altLang="en-CN" sz="2000" dirty="0">
                <a:solidFill>
                  <a:srgbClr val="663300"/>
                </a:solidFill>
              </a:rPr>
              <a:t>declaration / construction</a:t>
            </a:r>
            <a:endParaRPr lang="en-US" altLang="en-CN" sz="1600" dirty="0">
              <a:solidFill>
                <a:srgbClr val="663300"/>
              </a:solidFill>
            </a:endParaRPr>
          </a:p>
        </p:txBody>
      </p:sp>
      <p:grpSp>
        <p:nvGrpSpPr>
          <p:cNvPr id="733196" name="Group 12">
            <a:extLst>
              <a:ext uri="{FF2B5EF4-FFF2-40B4-BE49-F238E27FC236}">
                <a16:creationId xmlns:a16="http://schemas.microsoft.com/office/drawing/2014/main" id="{37D3BE9D-6583-EF4E-99AA-A7D371929D64}"/>
              </a:ext>
            </a:extLst>
          </p:cNvPr>
          <p:cNvGrpSpPr>
            <a:grpSpLocks/>
          </p:cNvGrpSpPr>
          <p:nvPr/>
        </p:nvGrpSpPr>
        <p:grpSpPr bwMode="auto">
          <a:xfrm>
            <a:off x="4835526" y="838200"/>
            <a:ext cx="5832475" cy="3530600"/>
            <a:chOff x="1973" y="435"/>
            <a:chExt cx="3674" cy="2224"/>
          </a:xfrm>
        </p:grpSpPr>
        <p:sp>
          <p:nvSpPr>
            <p:cNvPr id="17565" name="Rectangle 13">
              <a:extLst>
                <a:ext uri="{FF2B5EF4-FFF2-40B4-BE49-F238E27FC236}">
                  <a16:creationId xmlns:a16="http://schemas.microsoft.com/office/drawing/2014/main" id="{9368FA23-8CC7-8742-86BF-007AB4D32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708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66" name="Rectangle 14">
              <a:extLst>
                <a:ext uri="{FF2B5EF4-FFF2-40B4-BE49-F238E27FC236}">
                  <a16:creationId xmlns:a16="http://schemas.microsoft.com/office/drawing/2014/main" id="{5CECC1C0-F985-7240-AB06-87961D8D8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845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67" name="Rectangle 15">
              <a:extLst>
                <a:ext uri="{FF2B5EF4-FFF2-40B4-BE49-F238E27FC236}">
                  <a16:creationId xmlns:a16="http://schemas.microsoft.com/office/drawing/2014/main" id="{6E6124B8-A80A-A943-B8B6-3957B54D1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982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68" name="Rectangle 16">
              <a:extLst>
                <a:ext uri="{FF2B5EF4-FFF2-40B4-BE49-F238E27FC236}">
                  <a16:creationId xmlns:a16="http://schemas.microsoft.com/office/drawing/2014/main" id="{CF778E16-4EAC-C841-BB77-33A96CF67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0" y="1999"/>
              <a:ext cx="9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19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69" name="Rectangle 17">
              <a:extLst>
                <a:ext uri="{FF2B5EF4-FFF2-40B4-BE49-F238E27FC236}">
                  <a16:creationId xmlns:a16="http://schemas.microsoft.com/office/drawing/2014/main" id="{59DDA5C2-30CC-3A46-B517-8827049F8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708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0" name="Rectangle 18">
              <a:extLst>
                <a:ext uri="{FF2B5EF4-FFF2-40B4-BE49-F238E27FC236}">
                  <a16:creationId xmlns:a16="http://schemas.microsoft.com/office/drawing/2014/main" id="{8DBC8EEC-6B9D-9F4A-B690-6E5F94DEC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1724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71" name="Rectangle 19">
              <a:extLst>
                <a:ext uri="{FF2B5EF4-FFF2-40B4-BE49-F238E27FC236}">
                  <a16:creationId xmlns:a16="http://schemas.microsoft.com/office/drawing/2014/main" id="{1D59C118-54C2-684A-99E2-FAB51A363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844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2" name="Rectangle 20">
              <a:extLst>
                <a:ext uri="{FF2B5EF4-FFF2-40B4-BE49-F238E27FC236}">
                  <a16:creationId xmlns:a16="http://schemas.microsoft.com/office/drawing/2014/main" id="{9A07E5EC-960B-D546-8841-1B50B1616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1861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4316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73" name="Rectangle 21">
              <a:extLst>
                <a:ext uri="{FF2B5EF4-FFF2-40B4-BE49-F238E27FC236}">
                  <a16:creationId xmlns:a16="http://schemas.microsoft.com/office/drawing/2014/main" id="{29B716AC-6E18-5246-A436-3E348753A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983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4" name="Rectangle 22">
              <a:extLst>
                <a:ext uri="{FF2B5EF4-FFF2-40B4-BE49-F238E27FC236}">
                  <a16:creationId xmlns:a16="http://schemas.microsoft.com/office/drawing/2014/main" id="{1D0AB917-858A-E24A-96D7-C23CE125F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001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4317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75" name="Rectangle 23">
              <a:extLst>
                <a:ext uri="{FF2B5EF4-FFF2-40B4-BE49-F238E27FC236}">
                  <a16:creationId xmlns:a16="http://schemas.microsoft.com/office/drawing/2014/main" id="{0D74DBE0-B303-D948-B338-6D0464FFE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111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6" name="Rectangle 24">
              <a:extLst>
                <a:ext uri="{FF2B5EF4-FFF2-40B4-BE49-F238E27FC236}">
                  <a16:creationId xmlns:a16="http://schemas.microsoft.com/office/drawing/2014/main" id="{5B3FE387-BC7C-D34D-BE50-8C47B041B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2384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7" name="Rectangle 25">
              <a:extLst>
                <a:ext uri="{FF2B5EF4-FFF2-40B4-BE49-F238E27FC236}">
                  <a16:creationId xmlns:a16="http://schemas.microsoft.com/office/drawing/2014/main" id="{B13E212D-5FD3-1D4F-B6CE-459946B36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402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4324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78" name="Rectangle 26">
              <a:extLst>
                <a:ext uri="{FF2B5EF4-FFF2-40B4-BE49-F238E27FC236}">
                  <a16:creationId xmlns:a16="http://schemas.microsoft.com/office/drawing/2014/main" id="{E21BCF9B-C5BB-0246-9823-2E5F52781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" y="1975"/>
              <a:ext cx="471" cy="2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9" name="Rectangle 27">
              <a:extLst>
                <a:ext uri="{FF2B5EF4-FFF2-40B4-BE49-F238E27FC236}">
                  <a16:creationId xmlns:a16="http://schemas.microsoft.com/office/drawing/2014/main" id="{50361A38-2CE4-EF46-A040-911F9F352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2057"/>
              <a:ext cx="40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(bar array)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80" name="Freeform 28">
              <a:extLst>
                <a:ext uri="{FF2B5EF4-FFF2-40B4-BE49-F238E27FC236}">
                  <a16:creationId xmlns:a16="http://schemas.microsoft.com/office/drawing/2014/main" id="{4AAF6350-5B91-A044-85FE-8CA9E20B5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4" y="1715"/>
              <a:ext cx="81" cy="807"/>
            </a:xfrm>
            <a:custGeom>
              <a:avLst/>
              <a:gdLst>
                <a:gd name="T0" fmla="*/ 0 w 81"/>
                <a:gd name="T1" fmla="*/ 0 h 807"/>
                <a:gd name="T2" fmla="*/ 12 w 81"/>
                <a:gd name="T3" fmla="*/ 2 h 807"/>
                <a:gd name="T4" fmla="*/ 23 w 81"/>
                <a:gd name="T5" fmla="*/ 8 h 807"/>
                <a:gd name="T6" fmla="*/ 32 w 81"/>
                <a:gd name="T7" fmla="*/ 16 h 807"/>
                <a:gd name="T8" fmla="*/ 38 w 81"/>
                <a:gd name="T9" fmla="*/ 28 h 807"/>
                <a:gd name="T10" fmla="*/ 40 w 81"/>
                <a:gd name="T11" fmla="*/ 41 h 807"/>
                <a:gd name="T12" fmla="*/ 40 w 81"/>
                <a:gd name="T13" fmla="*/ 348 h 807"/>
                <a:gd name="T14" fmla="*/ 43 w 81"/>
                <a:gd name="T15" fmla="*/ 361 h 807"/>
                <a:gd name="T16" fmla="*/ 49 w 81"/>
                <a:gd name="T17" fmla="*/ 373 h 807"/>
                <a:gd name="T18" fmla="*/ 58 w 81"/>
                <a:gd name="T19" fmla="*/ 381 h 807"/>
                <a:gd name="T20" fmla="*/ 70 w 81"/>
                <a:gd name="T21" fmla="*/ 387 h 807"/>
                <a:gd name="T22" fmla="*/ 81 w 81"/>
                <a:gd name="T23" fmla="*/ 389 h 807"/>
                <a:gd name="T24" fmla="*/ 70 w 81"/>
                <a:gd name="T25" fmla="*/ 392 h 807"/>
                <a:gd name="T26" fmla="*/ 58 w 81"/>
                <a:gd name="T27" fmla="*/ 397 h 807"/>
                <a:gd name="T28" fmla="*/ 49 w 81"/>
                <a:gd name="T29" fmla="*/ 407 h 807"/>
                <a:gd name="T30" fmla="*/ 43 w 81"/>
                <a:gd name="T31" fmla="*/ 418 h 807"/>
                <a:gd name="T32" fmla="*/ 40 w 81"/>
                <a:gd name="T33" fmla="*/ 431 h 807"/>
                <a:gd name="T34" fmla="*/ 40 w 81"/>
                <a:gd name="T35" fmla="*/ 766 h 807"/>
                <a:gd name="T36" fmla="*/ 38 w 81"/>
                <a:gd name="T37" fmla="*/ 779 h 807"/>
                <a:gd name="T38" fmla="*/ 32 w 81"/>
                <a:gd name="T39" fmla="*/ 789 h 807"/>
                <a:gd name="T40" fmla="*/ 23 w 81"/>
                <a:gd name="T41" fmla="*/ 799 h 807"/>
                <a:gd name="T42" fmla="*/ 12 w 81"/>
                <a:gd name="T43" fmla="*/ 804 h 807"/>
                <a:gd name="T44" fmla="*/ 0 w 81"/>
                <a:gd name="T45" fmla="*/ 807 h 80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1" h="807">
                  <a:moveTo>
                    <a:pt x="0" y="0"/>
                  </a:moveTo>
                  <a:lnTo>
                    <a:pt x="12" y="2"/>
                  </a:lnTo>
                  <a:lnTo>
                    <a:pt x="23" y="8"/>
                  </a:lnTo>
                  <a:lnTo>
                    <a:pt x="32" y="16"/>
                  </a:lnTo>
                  <a:lnTo>
                    <a:pt x="38" y="28"/>
                  </a:lnTo>
                  <a:lnTo>
                    <a:pt x="40" y="41"/>
                  </a:lnTo>
                  <a:lnTo>
                    <a:pt x="40" y="348"/>
                  </a:lnTo>
                  <a:lnTo>
                    <a:pt x="43" y="361"/>
                  </a:lnTo>
                  <a:lnTo>
                    <a:pt x="49" y="373"/>
                  </a:lnTo>
                  <a:lnTo>
                    <a:pt x="58" y="381"/>
                  </a:lnTo>
                  <a:lnTo>
                    <a:pt x="70" y="387"/>
                  </a:lnTo>
                  <a:lnTo>
                    <a:pt x="81" y="389"/>
                  </a:lnTo>
                  <a:lnTo>
                    <a:pt x="70" y="392"/>
                  </a:lnTo>
                  <a:lnTo>
                    <a:pt x="58" y="397"/>
                  </a:lnTo>
                  <a:lnTo>
                    <a:pt x="49" y="407"/>
                  </a:lnTo>
                  <a:lnTo>
                    <a:pt x="43" y="418"/>
                  </a:lnTo>
                  <a:lnTo>
                    <a:pt x="40" y="431"/>
                  </a:lnTo>
                  <a:lnTo>
                    <a:pt x="40" y="766"/>
                  </a:lnTo>
                  <a:lnTo>
                    <a:pt x="38" y="779"/>
                  </a:lnTo>
                  <a:lnTo>
                    <a:pt x="32" y="789"/>
                  </a:lnTo>
                  <a:lnTo>
                    <a:pt x="23" y="799"/>
                  </a:lnTo>
                  <a:lnTo>
                    <a:pt x="12" y="804"/>
                  </a:lnTo>
                  <a:lnTo>
                    <a:pt x="0" y="807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24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581" name="Rectangle 29">
              <a:extLst>
                <a:ext uri="{FF2B5EF4-FFF2-40B4-BE49-F238E27FC236}">
                  <a16:creationId xmlns:a16="http://schemas.microsoft.com/office/drawing/2014/main" id="{09968672-B347-2F4C-99ED-8E6C18335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247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2" name="Rectangle 30">
              <a:extLst>
                <a:ext uri="{FF2B5EF4-FFF2-40B4-BE49-F238E27FC236}">
                  <a16:creationId xmlns:a16="http://schemas.microsoft.com/office/drawing/2014/main" id="{7675158F-4BE1-B94C-AC8D-810047CA3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2291"/>
              <a:ext cx="249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3" name="Rectangle 31">
              <a:extLst>
                <a:ext uri="{FF2B5EF4-FFF2-40B4-BE49-F238E27FC236}">
                  <a16:creationId xmlns:a16="http://schemas.microsoft.com/office/drawing/2014/main" id="{9A2F49EF-866F-CD48-A1C5-5A12B42A0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6" y="2199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84" name="Rectangle 32">
              <a:extLst>
                <a:ext uri="{FF2B5EF4-FFF2-40B4-BE49-F238E27FC236}">
                  <a16:creationId xmlns:a16="http://schemas.microsoft.com/office/drawing/2014/main" id="{4EA105F2-35F5-BD44-BB7D-44765F74F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522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5" name="Rectangle 33">
              <a:extLst>
                <a:ext uri="{FF2B5EF4-FFF2-40B4-BE49-F238E27FC236}">
                  <a16:creationId xmlns:a16="http://schemas.microsoft.com/office/drawing/2014/main" id="{54428101-E1AB-CB48-AC99-B0CD25061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2564"/>
              <a:ext cx="249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6" name="Rectangle 34">
              <a:extLst>
                <a:ext uri="{FF2B5EF4-FFF2-40B4-BE49-F238E27FC236}">
                  <a16:creationId xmlns:a16="http://schemas.microsoft.com/office/drawing/2014/main" id="{58BAC7C9-4333-0C4B-B77D-D89CB00B7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384"/>
              <a:ext cx="413" cy="139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7" name="Rectangle 35">
              <a:extLst>
                <a:ext uri="{FF2B5EF4-FFF2-40B4-BE49-F238E27FC236}">
                  <a16:creationId xmlns:a16="http://schemas.microsoft.com/office/drawing/2014/main" id="{8C4EC273-1A02-A44E-B8D8-EE0ABD64D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2109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8" name="Rectangle 36">
              <a:extLst>
                <a:ext uri="{FF2B5EF4-FFF2-40B4-BE49-F238E27FC236}">
                  <a16:creationId xmlns:a16="http://schemas.microsoft.com/office/drawing/2014/main" id="{F9FBF36A-7F8F-6240-8F15-2FD342714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125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4318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89" name="Rectangle 37">
              <a:extLst>
                <a:ext uri="{FF2B5EF4-FFF2-40B4-BE49-F238E27FC236}">
                  <a16:creationId xmlns:a16="http://schemas.microsoft.com/office/drawing/2014/main" id="{AE8E7F7B-9D4D-E340-9A35-B7D0CC1E4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" y="455"/>
              <a:ext cx="276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0" name="Rectangle 38">
              <a:extLst>
                <a:ext uri="{FF2B5EF4-FFF2-40B4-BE49-F238E27FC236}">
                  <a16:creationId xmlns:a16="http://schemas.microsoft.com/office/drawing/2014/main" id="{D669BAC4-7157-0848-84E3-3B92159EC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304"/>
              <a:ext cx="413" cy="139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1" name="Rectangle 39">
              <a:extLst>
                <a:ext uri="{FF2B5EF4-FFF2-40B4-BE49-F238E27FC236}">
                  <a16:creationId xmlns:a16="http://schemas.microsoft.com/office/drawing/2014/main" id="{13ADE8CC-9477-274E-B40E-BFF34A45E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1370"/>
              <a:ext cx="248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2" name="Rectangle 40">
              <a:extLst>
                <a:ext uri="{FF2B5EF4-FFF2-40B4-BE49-F238E27FC236}">
                  <a16:creationId xmlns:a16="http://schemas.microsoft.com/office/drawing/2014/main" id="{CCB89C05-2EC9-1741-8FFC-53F47E81D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1278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93" name="Rectangle 41">
              <a:extLst>
                <a:ext uri="{FF2B5EF4-FFF2-40B4-BE49-F238E27FC236}">
                  <a16:creationId xmlns:a16="http://schemas.microsoft.com/office/drawing/2014/main" id="{4E253CFE-9116-B245-A274-FEDD3D6FD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571"/>
              <a:ext cx="413" cy="13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4" name="Rectangle 42">
              <a:extLst>
                <a:ext uri="{FF2B5EF4-FFF2-40B4-BE49-F238E27FC236}">
                  <a16:creationId xmlns:a16="http://schemas.microsoft.com/office/drawing/2014/main" id="{D15D9D5A-0EE3-8F4C-80E5-1FED8F5F2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1618"/>
              <a:ext cx="248" cy="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5" name="Rectangle 43">
              <a:extLst>
                <a:ext uri="{FF2B5EF4-FFF2-40B4-BE49-F238E27FC236}">
                  <a16:creationId xmlns:a16="http://schemas.microsoft.com/office/drawing/2014/main" id="{DAC3C614-3C5D-BC44-A013-4F9BD9B85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1528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96" name="Rectangle 44">
              <a:extLst>
                <a:ext uri="{FF2B5EF4-FFF2-40B4-BE49-F238E27FC236}">
                  <a16:creationId xmlns:a16="http://schemas.microsoft.com/office/drawing/2014/main" id="{A88EFE24-2EB6-184B-B5B7-E5E1430AA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170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7" name="Rectangle 45">
              <a:extLst>
                <a:ext uri="{FF2B5EF4-FFF2-40B4-BE49-F238E27FC236}">
                  <a16:creationId xmlns:a16="http://schemas.microsoft.com/office/drawing/2014/main" id="{CA61A940-53F9-7E43-9B84-AC8811E90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" y="1188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98" name="Rectangle 46">
              <a:extLst>
                <a:ext uri="{FF2B5EF4-FFF2-40B4-BE49-F238E27FC236}">
                  <a16:creationId xmlns:a16="http://schemas.microsoft.com/office/drawing/2014/main" id="{AA5BF10B-19C8-9243-BA82-3E4741334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759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9" name="Rectangle 47">
              <a:extLst>
                <a:ext uri="{FF2B5EF4-FFF2-40B4-BE49-F238E27FC236}">
                  <a16:creationId xmlns:a16="http://schemas.microsoft.com/office/drawing/2014/main" id="{B5A1CB93-C77D-F64E-AFC0-2B8F8CFD9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815"/>
              <a:ext cx="248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0" name="Rectangle 48">
              <a:extLst>
                <a:ext uri="{FF2B5EF4-FFF2-40B4-BE49-F238E27FC236}">
                  <a16:creationId xmlns:a16="http://schemas.microsoft.com/office/drawing/2014/main" id="{F9B716DA-387A-3948-8BAE-E11CA211F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723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01" name="Rectangle 49">
              <a:extLst>
                <a:ext uri="{FF2B5EF4-FFF2-40B4-BE49-F238E27FC236}">
                  <a16:creationId xmlns:a16="http://schemas.microsoft.com/office/drawing/2014/main" id="{07E7997C-CB8D-C441-8958-B56C1831D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2" y="608"/>
              <a:ext cx="123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2" name="Rectangle 50">
              <a:extLst>
                <a:ext uri="{FF2B5EF4-FFF2-40B4-BE49-F238E27FC236}">
                  <a16:creationId xmlns:a16="http://schemas.microsoft.com/office/drawing/2014/main" id="{3421C15C-3B60-B44E-BC35-C42A6B47A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" y="626"/>
              <a:ext cx="4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0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03" name="Rectangle 51">
              <a:extLst>
                <a:ext uri="{FF2B5EF4-FFF2-40B4-BE49-F238E27FC236}">
                  <a16:creationId xmlns:a16="http://schemas.microsoft.com/office/drawing/2014/main" id="{12C592CE-831F-264E-8A3A-528ABC592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621"/>
              <a:ext cx="413" cy="13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4" name="Rectangle 52">
              <a:extLst>
                <a:ext uri="{FF2B5EF4-FFF2-40B4-BE49-F238E27FC236}">
                  <a16:creationId xmlns:a16="http://schemas.microsoft.com/office/drawing/2014/main" id="{AB7866D9-F47D-7249-9C66-F8100D63C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1185"/>
              <a:ext cx="139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5" name="Rectangle 53">
              <a:extLst>
                <a:ext uri="{FF2B5EF4-FFF2-40B4-BE49-F238E27FC236}">
                  <a16:creationId xmlns:a16="http://schemas.microsoft.com/office/drawing/2014/main" id="{DD805EBA-97D2-0B42-BFEE-E952735E1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" y="1203"/>
              <a:ext cx="12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bar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06" name="Rectangle 54">
              <a:extLst>
                <a:ext uri="{FF2B5EF4-FFF2-40B4-BE49-F238E27FC236}">
                  <a16:creationId xmlns:a16="http://schemas.microsoft.com/office/drawing/2014/main" id="{BBD0CB96-5673-AC41-893B-9B14C7703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896"/>
              <a:ext cx="413" cy="139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7" name="Rectangle 55">
              <a:extLst>
                <a:ext uri="{FF2B5EF4-FFF2-40B4-BE49-F238E27FC236}">
                  <a16:creationId xmlns:a16="http://schemas.microsoft.com/office/drawing/2014/main" id="{9B263238-7CCC-104F-9607-7A0A79BD3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033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8" name="Rectangle 56">
              <a:extLst>
                <a:ext uri="{FF2B5EF4-FFF2-40B4-BE49-F238E27FC236}">
                  <a16:creationId xmlns:a16="http://schemas.microsoft.com/office/drawing/2014/main" id="{1CBAD871-D65B-3344-A078-0DA372D6A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910"/>
              <a:ext cx="117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9" name="Rectangle 57">
              <a:extLst>
                <a:ext uri="{FF2B5EF4-FFF2-40B4-BE49-F238E27FC236}">
                  <a16:creationId xmlns:a16="http://schemas.microsoft.com/office/drawing/2014/main" id="{C83785E3-1076-5640-AB55-5F39E6DEE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4" y="927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x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10" name="Rectangle 58">
              <a:extLst>
                <a:ext uri="{FF2B5EF4-FFF2-40B4-BE49-F238E27FC236}">
                  <a16:creationId xmlns:a16="http://schemas.microsoft.com/office/drawing/2014/main" id="{060BBF13-4C29-A041-9D5A-CDE52B619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1047"/>
              <a:ext cx="117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11" name="Rectangle 59">
              <a:extLst>
                <a:ext uri="{FF2B5EF4-FFF2-40B4-BE49-F238E27FC236}">
                  <a16:creationId xmlns:a16="http://schemas.microsoft.com/office/drawing/2014/main" id="{5932F504-DF3B-B749-B343-C9516E6D4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" y="1063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y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12" name="Rectangle 60">
              <a:extLst>
                <a:ext uri="{FF2B5EF4-FFF2-40B4-BE49-F238E27FC236}">
                  <a16:creationId xmlns:a16="http://schemas.microsoft.com/office/drawing/2014/main" id="{2F0C8D18-CBA6-7F46-8462-32590F6F7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437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13" name="Rectangle 61">
              <a:extLst>
                <a:ext uri="{FF2B5EF4-FFF2-40B4-BE49-F238E27FC236}">
                  <a16:creationId xmlns:a16="http://schemas.microsoft.com/office/drawing/2014/main" id="{B418DCBA-CDF7-8C44-A214-21A0E1C07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9" y="1455"/>
              <a:ext cx="4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14" name="Rectangle 62">
              <a:extLst>
                <a:ext uri="{FF2B5EF4-FFF2-40B4-BE49-F238E27FC236}">
                  <a16:creationId xmlns:a16="http://schemas.microsoft.com/office/drawing/2014/main" id="{387B9BAB-2D8F-4448-B717-15767329B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1434"/>
              <a:ext cx="116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15" name="Rectangle 63">
              <a:extLst>
                <a:ext uri="{FF2B5EF4-FFF2-40B4-BE49-F238E27FC236}">
                  <a16:creationId xmlns:a16="http://schemas.microsoft.com/office/drawing/2014/main" id="{E6A6DEAE-4DC1-C446-9B83-DFE8C3DC6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7" y="1450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k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16" name="Rectangle 64">
              <a:extLst>
                <a:ext uri="{FF2B5EF4-FFF2-40B4-BE49-F238E27FC236}">
                  <a16:creationId xmlns:a16="http://schemas.microsoft.com/office/drawing/2014/main" id="{7FD50891-C7FB-BD41-B936-13A8CBF97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910"/>
              <a:ext cx="344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17" name="Rectangle 65">
              <a:extLst>
                <a:ext uri="{FF2B5EF4-FFF2-40B4-BE49-F238E27FC236}">
                  <a16:creationId xmlns:a16="http://schemas.microsoft.com/office/drawing/2014/main" id="{E665F6C0-33AF-3940-9A3F-0AAB6C8AD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927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0)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18" name="Rectangle 66">
              <a:extLst>
                <a:ext uri="{FF2B5EF4-FFF2-40B4-BE49-F238E27FC236}">
                  <a16:creationId xmlns:a16="http://schemas.microsoft.com/office/drawing/2014/main" id="{84E8DE70-BD51-A345-933A-8FC4A13A2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1047"/>
              <a:ext cx="358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19" name="Rectangle 67">
              <a:extLst>
                <a:ext uri="{FF2B5EF4-FFF2-40B4-BE49-F238E27FC236}">
                  <a16:creationId xmlns:a16="http://schemas.microsoft.com/office/drawing/2014/main" id="{1C462647-B53A-334D-A3F0-2DC97089E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063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1)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0" name="Rectangle 68">
              <a:extLst>
                <a:ext uri="{FF2B5EF4-FFF2-40B4-BE49-F238E27FC236}">
                  <a16:creationId xmlns:a16="http://schemas.microsoft.com/office/drawing/2014/main" id="{09215DF6-1C62-6540-AB0C-BF4338CDB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1185"/>
              <a:ext cx="413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21" name="Rectangle 69">
              <a:extLst>
                <a:ext uri="{FF2B5EF4-FFF2-40B4-BE49-F238E27FC236}">
                  <a16:creationId xmlns:a16="http://schemas.microsoft.com/office/drawing/2014/main" id="{3E4ED8EF-69EC-404E-B853-55763DBEE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203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2)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2" name="Rectangle 70">
              <a:extLst>
                <a:ext uri="{FF2B5EF4-FFF2-40B4-BE49-F238E27FC236}">
                  <a16:creationId xmlns:a16="http://schemas.microsoft.com/office/drawing/2014/main" id="{E9BBC2DB-88DB-6043-872B-F62D29709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450"/>
              <a:ext cx="50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(argument 0)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3" name="Rectangle 71">
              <a:extLst>
                <a:ext uri="{FF2B5EF4-FFF2-40B4-BE49-F238E27FC236}">
                  <a16:creationId xmlns:a16="http://schemas.microsoft.com/office/drawing/2014/main" id="{2EF6DE1F-1166-8143-9585-90F97FF60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910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24" name="Rectangle 72">
              <a:extLst>
                <a:ext uri="{FF2B5EF4-FFF2-40B4-BE49-F238E27FC236}">
                  <a16:creationId xmlns:a16="http://schemas.microsoft.com/office/drawing/2014/main" id="{4F77B557-A228-1344-938B-5827D2CD0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927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5" name="Rectangle 73">
              <a:extLst>
                <a:ext uri="{FF2B5EF4-FFF2-40B4-BE49-F238E27FC236}">
                  <a16:creationId xmlns:a16="http://schemas.microsoft.com/office/drawing/2014/main" id="{DA8E3F9B-9AF0-D841-8E3F-9EF97A7A9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047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26" name="Rectangle 74">
              <a:extLst>
                <a:ext uri="{FF2B5EF4-FFF2-40B4-BE49-F238E27FC236}">
                  <a16:creationId xmlns:a16="http://schemas.microsoft.com/office/drawing/2014/main" id="{F553917E-1D26-4D4D-9414-1BB93FA60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063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276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7" name="Rectangle 75">
              <a:extLst>
                <a:ext uri="{FF2B5EF4-FFF2-40B4-BE49-F238E27FC236}">
                  <a16:creationId xmlns:a16="http://schemas.microsoft.com/office/drawing/2014/main" id="{C4C953F8-ADB1-EE42-A8E9-D49183B25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185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28" name="Rectangle 76">
              <a:extLst>
                <a:ext uri="{FF2B5EF4-FFF2-40B4-BE49-F238E27FC236}">
                  <a16:creationId xmlns:a16="http://schemas.microsoft.com/office/drawing/2014/main" id="{C29163A2-1186-D541-A689-CFBDB94E2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203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277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9" name="Rectangle 77">
              <a:extLst>
                <a:ext uri="{FF2B5EF4-FFF2-40B4-BE49-F238E27FC236}">
                  <a16:creationId xmlns:a16="http://schemas.microsoft.com/office/drawing/2014/main" id="{66E5C8AB-20EB-EF47-A003-5EEA8B065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434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30" name="Rectangle 78">
              <a:extLst>
                <a:ext uri="{FF2B5EF4-FFF2-40B4-BE49-F238E27FC236}">
                  <a16:creationId xmlns:a16="http://schemas.microsoft.com/office/drawing/2014/main" id="{6E31DA7D-7A22-D74C-AD8F-F0C961B93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450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504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31" name="Rectangle 79">
              <a:extLst>
                <a:ext uri="{FF2B5EF4-FFF2-40B4-BE49-F238E27FC236}">
                  <a16:creationId xmlns:a16="http://schemas.microsoft.com/office/drawing/2014/main" id="{EFFF1B73-5FDC-294F-9EAC-9C2B1525E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435"/>
              <a:ext cx="2586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RAM state</a:t>
              </a:r>
              <a:endPara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632" name="Rectangle 80">
              <a:extLst>
                <a:ext uri="{FF2B5EF4-FFF2-40B4-BE49-F238E27FC236}">
                  <a16:creationId xmlns:a16="http://schemas.microsoft.com/office/drawing/2014/main" id="{D4C85FFE-1BAD-C64A-B6AC-1AEEF54E4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9" y="2451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33" name="AutoShape 81">
              <a:extLst>
                <a:ext uri="{FF2B5EF4-FFF2-40B4-BE49-F238E27FC236}">
                  <a16:creationId xmlns:a16="http://schemas.microsoft.com/office/drawing/2014/main" id="{912748CE-040F-7A44-BB45-FF30259BB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1343"/>
              <a:ext cx="907" cy="499"/>
            </a:xfrm>
            <a:prstGeom prst="rightArrow">
              <a:avLst>
                <a:gd name="adj1" fmla="val 61343"/>
                <a:gd name="adj2" fmla="val 4544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Following</a:t>
              </a:r>
              <a:b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compilation: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03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3186" name="Group 2">
            <a:extLst>
              <a:ext uri="{FF2B5EF4-FFF2-40B4-BE49-F238E27FC236}">
                <a16:creationId xmlns:a16="http://schemas.microsoft.com/office/drawing/2014/main" id="{57B14B1D-8E86-6D42-99D7-2265E9C37BA3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615950"/>
            <a:ext cx="3937000" cy="3117850"/>
            <a:chOff x="82" y="559"/>
            <a:chExt cx="2480" cy="1964"/>
          </a:xfrm>
        </p:grpSpPr>
        <p:sp>
          <p:nvSpPr>
            <p:cNvPr id="65539" name="Text Box 3">
              <a:extLst>
                <a:ext uri="{FF2B5EF4-FFF2-40B4-BE49-F238E27FC236}">
                  <a16:creationId xmlns:a16="http://schemas.microsoft.com/office/drawing/2014/main" id="{582B4949-A4B9-1B40-8646-8AE6862E33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" y="764"/>
              <a:ext cx="2404" cy="1759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82800" rIns="93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 Bla {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void foo(int k) {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int x, y;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int[] bar; // declare an array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// Construct the array: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bar = new int[10];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altLang="en-CN" sz="12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bar[k]=19;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}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Main.foo(2); // Call the foo method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</a:p>
          </p:txBody>
        </p:sp>
        <p:sp>
          <p:nvSpPr>
            <p:cNvPr id="65540" name="Rectangle 4">
              <a:extLst>
                <a:ext uri="{FF2B5EF4-FFF2-40B4-BE49-F238E27FC236}">
                  <a16:creationId xmlns:a16="http://schemas.microsoft.com/office/drawing/2014/main" id="{F31CB2C2-7D54-A24F-95A4-66B02FC72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" y="559"/>
              <a:ext cx="1392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Java code</a:t>
              </a:r>
            </a:p>
          </p:txBody>
        </p:sp>
      </p:grpSp>
      <p:sp>
        <p:nvSpPr>
          <p:cNvPr id="733189" name="Rectangle 5">
            <a:extLst>
              <a:ext uri="{FF2B5EF4-FFF2-40B4-BE49-F238E27FC236}">
                <a16:creationId xmlns:a16="http://schemas.microsoft.com/office/drawing/2014/main" id="{05B269AE-F205-934B-B80A-2A7790176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886200"/>
            <a:ext cx="396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How to compile: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 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bar[k] = 19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?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endParaRPr lang="en-US" altLang="en-CN" sz="18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8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grpSp>
        <p:nvGrpSpPr>
          <p:cNvPr id="733190" name="Group 6">
            <a:extLst>
              <a:ext uri="{FF2B5EF4-FFF2-40B4-BE49-F238E27FC236}">
                <a16:creationId xmlns:a16="http://schemas.microsoft.com/office/drawing/2014/main" id="{23E2C8F2-2AA2-944B-85D1-E608EA1A507D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4267201"/>
            <a:ext cx="3733800" cy="2176463"/>
            <a:chOff x="204" y="2694"/>
            <a:chExt cx="2439" cy="1371"/>
          </a:xfrm>
        </p:grpSpPr>
        <p:sp>
          <p:nvSpPr>
            <p:cNvPr id="65543" name="Text Box 7">
              <a:extLst>
                <a:ext uri="{FF2B5EF4-FFF2-40B4-BE49-F238E27FC236}">
                  <a16:creationId xmlns:a16="http://schemas.microsoft.com/office/drawing/2014/main" id="{8490A58D-D7DC-F34A-A4E5-6D2C417925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" y="2886"/>
              <a:ext cx="2405" cy="117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82800" rIns="93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</a:t>
              </a:r>
              <a:r>
                <a:rPr lang="en-US" altLang="en-CN" sz="14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bar[k]=19</a:t>
              </a: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or *(bar+k)=19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bar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k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Use a pointer to access x[k]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 addr // addr points to bar[k]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19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 *addr // Set bar[k] to 19</a:t>
              </a:r>
            </a:p>
          </p:txBody>
        </p:sp>
        <p:sp>
          <p:nvSpPr>
            <p:cNvPr id="65544" name="Text Box 8" descr="Bouquet">
              <a:extLst>
                <a:ext uri="{FF2B5EF4-FFF2-40B4-BE49-F238E27FC236}">
                  <a16:creationId xmlns:a16="http://schemas.microsoft.com/office/drawing/2014/main" id="{EFE2CB7C-8921-1B4D-B240-CEB9F60297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2694"/>
              <a:ext cx="16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VM Code (pseudo) </a:t>
              </a:r>
            </a:p>
          </p:txBody>
        </p:sp>
      </p:grpSp>
      <p:grpSp>
        <p:nvGrpSpPr>
          <p:cNvPr id="733193" name="Group 9">
            <a:extLst>
              <a:ext uri="{FF2B5EF4-FFF2-40B4-BE49-F238E27FC236}">
                <a16:creationId xmlns:a16="http://schemas.microsoft.com/office/drawing/2014/main" id="{32D1DC0A-F743-384A-B1BC-7718E3DCE166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4267201"/>
            <a:ext cx="4114800" cy="2176463"/>
            <a:chOff x="2743" y="2694"/>
            <a:chExt cx="2847" cy="1371"/>
          </a:xfrm>
        </p:grpSpPr>
        <p:sp>
          <p:nvSpPr>
            <p:cNvPr id="65546" name="Text Box 10">
              <a:extLst>
                <a:ext uri="{FF2B5EF4-FFF2-40B4-BE49-F238E27FC236}">
                  <a16:creationId xmlns:a16="http://schemas.microsoft.com/office/drawing/2014/main" id="{C30B3FEC-B08E-3142-A08D-21FB64E591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8" y="2886"/>
              <a:ext cx="2812" cy="117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82800" rIns="93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</a:t>
              </a:r>
              <a:r>
                <a:rPr lang="en-US" altLang="en-CN" sz="14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bar[k]=19</a:t>
              </a: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or *(bar+k)=19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local 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argument 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Use the that segment to access x[k]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 pointer 1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constant 19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 that 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br>
                <a:rPr lang="en-US" altLang="en-CN" b="1" u="sng">
                  <a:solidFill>
                    <a:srgbClr val="000000"/>
                  </a:solidFill>
                </a:rPr>
              </a:br>
              <a:endParaRPr lang="en-US" altLang="en-CN" b="1" u="sng">
                <a:solidFill>
                  <a:srgbClr val="000000"/>
                </a:solidFill>
              </a:endParaRPr>
            </a:p>
          </p:txBody>
        </p:sp>
        <p:sp>
          <p:nvSpPr>
            <p:cNvPr id="65547" name="Text Box 11" descr="Bouquet">
              <a:extLst>
                <a:ext uri="{FF2B5EF4-FFF2-40B4-BE49-F238E27FC236}">
                  <a16:creationId xmlns:a16="http://schemas.microsoft.com/office/drawing/2014/main" id="{AEC7F340-52CC-D64A-A464-14DBEA74C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" y="2694"/>
              <a:ext cx="177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VM Code (actual)</a:t>
              </a:r>
            </a:p>
          </p:txBody>
        </p:sp>
      </p:grpSp>
      <p:grpSp>
        <p:nvGrpSpPr>
          <p:cNvPr id="733196" name="Group 12">
            <a:extLst>
              <a:ext uri="{FF2B5EF4-FFF2-40B4-BE49-F238E27FC236}">
                <a16:creationId xmlns:a16="http://schemas.microsoft.com/office/drawing/2014/main" id="{689EA0B0-CB2D-2B45-AE80-8080DDFDC30E}"/>
              </a:ext>
            </a:extLst>
          </p:cNvPr>
          <p:cNvGrpSpPr>
            <a:grpSpLocks/>
          </p:cNvGrpSpPr>
          <p:nvPr/>
        </p:nvGrpSpPr>
        <p:grpSpPr bwMode="auto">
          <a:xfrm>
            <a:off x="4648201" y="685800"/>
            <a:ext cx="5832475" cy="3530600"/>
            <a:chOff x="1973" y="435"/>
            <a:chExt cx="3674" cy="2224"/>
          </a:xfrm>
        </p:grpSpPr>
        <p:sp>
          <p:nvSpPr>
            <p:cNvPr id="65549" name="Rectangle 13">
              <a:extLst>
                <a:ext uri="{FF2B5EF4-FFF2-40B4-BE49-F238E27FC236}">
                  <a16:creationId xmlns:a16="http://schemas.microsoft.com/office/drawing/2014/main" id="{3C49CDB2-AF7C-8544-A3D4-98506E17C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708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0" name="Rectangle 14">
              <a:extLst>
                <a:ext uri="{FF2B5EF4-FFF2-40B4-BE49-F238E27FC236}">
                  <a16:creationId xmlns:a16="http://schemas.microsoft.com/office/drawing/2014/main" id="{3BCF9123-A687-9C44-88E1-819CC3B67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845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1" name="Rectangle 15">
              <a:extLst>
                <a:ext uri="{FF2B5EF4-FFF2-40B4-BE49-F238E27FC236}">
                  <a16:creationId xmlns:a16="http://schemas.microsoft.com/office/drawing/2014/main" id="{7450B190-EFBB-EB48-9EB4-E6E6AFABC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982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2" name="Rectangle 16">
              <a:extLst>
                <a:ext uri="{FF2B5EF4-FFF2-40B4-BE49-F238E27FC236}">
                  <a16:creationId xmlns:a16="http://schemas.microsoft.com/office/drawing/2014/main" id="{A5908686-A79F-5A41-A036-F13642FCE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0" y="1999"/>
              <a:ext cx="9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19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53" name="Rectangle 17">
              <a:extLst>
                <a:ext uri="{FF2B5EF4-FFF2-40B4-BE49-F238E27FC236}">
                  <a16:creationId xmlns:a16="http://schemas.microsoft.com/office/drawing/2014/main" id="{BC8A0226-37B9-1447-9908-7AAB9C805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708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4" name="Rectangle 18">
              <a:extLst>
                <a:ext uri="{FF2B5EF4-FFF2-40B4-BE49-F238E27FC236}">
                  <a16:creationId xmlns:a16="http://schemas.microsoft.com/office/drawing/2014/main" id="{83DC24C0-6744-704B-A17D-DFFF84DC9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1724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55" name="Rectangle 19">
              <a:extLst>
                <a:ext uri="{FF2B5EF4-FFF2-40B4-BE49-F238E27FC236}">
                  <a16:creationId xmlns:a16="http://schemas.microsoft.com/office/drawing/2014/main" id="{B507A7DC-4376-AA4E-AB42-348C8C30E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844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6" name="Rectangle 20">
              <a:extLst>
                <a:ext uri="{FF2B5EF4-FFF2-40B4-BE49-F238E27FC236}">
                  <a16:creationId xmlns:a16="http://schemas.microsoft.com/office/drawing/2014/main" id="{19465925-CF22-454E-B924-63AF45E27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1861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4316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57" name="Rectangle 21">
              <a:extLst>
                <a:ext uri="{FF2B5EF4-FFF2-40B4-BE49-F238E27FC236}">
                  <a16:creationId xmlns:a16="http://schemas.microsoft.com/office/drawing/2014/main" id="{53D0CA3C-1385-9B41-9DB0-C81993589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983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8" name="Rectangle 22">
              <a:extLst>
                <a:ext uri="{FF2B5EF4-FFF2-40B4-BE49-F238E27FC236}">
                  <a16:creationId xmlns:a16="http://schemas.microsoft.com/office/drawing/2014/main" id="{7561E3DD-40A4-7542-86B1-0CF37ED10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001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4317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59" name="Rectangle 23">
              <a:extLst>
                <a:ext uri="{FF2B5EF4-FFF2-40B4-BE49-F238E27FC236}">
                  <a16:creationId xmlns:a16="http://schemas.microsoft.com/office/drawing/2014/main" id="{666A574C-4A74-194B-B431-297DF9198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111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0" name="Rectangle 24">
              <a:extLst>
                <a:ext uri="{FF2B5EF4-FFF2-40B4-BE49-F238E27FC236}">
                  <a16:creationId xmlns:a16="http://schemas.microsoft.com/office/drawing/2014/main" id="{8D13B1C2-AE0D-F24D-8A2D-330346737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2384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1" name="Rectangle 25">
              <a:extLst>
                <a:ext uri="{FF2B5EF4-FFF2-40B4-BE49-F238E27FC236}">
                  <a16:creationId xmlns:a16="http://schemas.microsoft.com/office/drawing/2014/main" id="{E10899D3-40CD-0145-A7D2-D5B1D8820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402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4324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62" name="Rectangle 26">
              <a:extLst>
                <a:ext uri="{FF2B5EF4-FFF2-40B4-BE49-F238E27FC236}">
                  <a16:creationId xmlns:a16="http://schemas.microsoft.com/office/drawing/2014/main" id="{1C6BB7FC-11BC-7143-96D6-F58C80C96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" y="1975"/>
              <a:ext cx="471" cy="2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3" name="Rectangle 27">
              <a:extLst>
                <a:ext uri="{FF2B5EF4-FFF2-40B4-BE49-F238E27FC236}">
                  <a16:creationId xmlns:a16="http://schemas.microsoft.com/office/drawing/2014/main" id="{03F44729-D40F-8244-9686-E64B736A5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2057"/>
              <a:ext cx="40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(bar array)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64" name="Freeform 28">
              <a:extLst>
                <a:ext uri="{FF2B5EF4-FFF2-40B4-BE49-F238E27FC236}">
                  <a16:creationId xmlns:a16="http://schemas.microsoft.com/office/drawing/2014/main" id="{059E518B-8312-F54B-8A17-E67CAAF66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4" y="1715"/>
              <a:ext cx="81" cy="807"/>
            </a:xfrm>
            <a:custGeom>
              <a:avLst/>
              <a:gdLst>
                <a:gd name="T0" fmla="*/ 0 w 81"/>
                <a:gd name="T1" fmla="*/ 0 h 807"/>
                <a:gd name="T2" fmla="*/ 12 w 81"/>
                <a:gd name="T3" fmla="*/ 2 h 807"/>
                <a:gd name="T4" fmla="*/ 23 w 81"/>
                <a:gd name="T5" fmla="*/ 8 h 807"/>
                <a:gd name="T6" fmla="*/ 32 w 81"/>
                <a:gd name="T7" fmla="*/ 16 h 807"/>
                <a:gd name="T8" fmla="*/ 38 w 81"/>
                <a:gd name="T9" fmla="*/ 28 h 807"/>
                <a:gd name="T10" fmla="*/ 40 w 81"/>
                <a:gd name="T11" fmla="*/ 41 h 807"/>
                <a:gd name="T12" fmla="*/ 40 w 81"/>
                <a:gd name="T13" fmla="*/ 348 h 807"/>
                <a:gd name="T14" fmla="*/ 43 w 81"/>
                <a:gd name="T15" fmla="*/ 361 h 807"/>
                <a:gd name="T16" fmla="*/ 49 w 81"/>
                <a:gd name="T17" fmla="*/ 373 h 807"/>
                <a:gd name="T18" fmla="*/ 58 w 81"/>
                <a:gd name="T19" fmla="*/ 381 h 807"/>
                <a:gd name="T20" fmla="*/ 70 w 81"/>
                <a:gd name="T21" fmla="*/ 387 h 807"/>
                <a:gd name="T22" fmla="*/ 81 w 81"/>
                <a:gd name="T23" fmla="*/ 389 h 807"/>
                <a:gd name="T24" fmla="*/ 70 w 81"/>
                <a:gd name="T25" fmla="*/ 392 h 807"/>
                <a:gd name="T26" fmla="*/ 58 w 81"/>
                <a:gd name="T27" fmla="*/ 397 h 807"/>
                <a:gd name="T28" fmla="*/ 49 w 81"/>
                <a:gd name="T29" fmla="*/ 407 h 807"/>
                <a:gd name="T30" fmla="*/ 43 w 81"/>
                <a:gd name="T31" fmla="*/ 418 h 807"/>
                <a:gd name="T32" fmla="*/ 40 w 81"/>
                <a:gd name="T33" fmla="*/ 431 h 807"/>
                <a:gd name="T34" fmla="*/ 40 w 81"/>
                <a:gd name="T35" fmla="*/ 766 h 807"/>
                <a:gd name="T36" fmla="*/ 38 w 81"/>
                <a:gd name="T37" fmla="*/ 779 h 807"/>
                <a:gd name="T38" fmla="*/ 32 w 81"/>
                <a:gd name="T39" fmla="*/ 789 h 807"/>
                <a:gd name="T40" fmla="*/ 23 w 81"/>
                <a:gd name="T41" fmla="*/ 799 h 807"/>
                <a:gd name="T42" fmla="*/ 12 w 81"/>
                <a:gd name="T43" fmla="*/ 804 h 807"/>
                <a:gd name="T44" fmla="*/ 0 w 81"/>
                <a:gd name="T45" fmla="*/ 807 h 80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1" h="807">
                  <a:moveTo>
                    <a:pt x="0" y="0"/>
                  </a:moveTo>
                  <a:lnTo>
                    <a:pt x="12" y="2"/>
                  </a:lnTo>
                  <a:lnTo>
                    <a:pt x="23" y="8"/>
                  </a:lnTo>
                  <a:lnTo>
                    <a:pt x="32" y="16"/>
                  </a:lnTo>
                  <a:lnTo>
                    <a:pt x="38" y="28"/>
                  </a:lnTo>
                  <a:lnTo>
                    <a:pt x="40" y="41"/>
                  </a:lnTo>
                  <a:lnTo>
                    <a:pt x="40" y="348"/>
                  </a:lnTo>
                  <a:lnTo>
                    <a:pt x="43" y="361"/>
                  </a:lnTo>
                  <a:lnTo>
                    <a:pt x="49" y="373"/>
                  </a:lnTo>
                  <a:lnTo>
                    <a:pt x="58" y="381"/>
                  </a:lnTo>
                  <a:lnTo>
                    <a:pt x="70" y="387"/>
                  </a:lnTo>
                  <a:lnTo>
                    <a:pt x="81" y="389"/>
                  </a:lnTo>
                  <a:lnTo>
                    <a:pt x="70" y="392"/>
                  </a:lnTo>
                  <a:lnTo>
                    <a:pt x="58" y="397"/>
                  </a:lnTo>
                  <a:lnTo>
                    <a:pt x="49" y="407"/>
                  </a:lnTo>
                  <a:lnTo>
                    <a:pt x="43" y="418"/>
                  </a:lnTo>
                  <a:lnTo>
                    <a:pt x="40" y="431"/>
                  </a:lnTo>
                  <a:lnTo>
                    <a:pt x="40" y="766"/>
                  </a:lnTo>
                  <a:lnTo>
                    <a:pt x="38" y="779"/>
                  </a:lnTo>
                  <a:lnTo>
                    <a:pt x="32" y="789"/>
                  </a:lnTo>
                  <a:lnTo>
                    <a:pt x="23" y="799"/>
                  </a:lnTo>
                  <a:lnTo>
                    <a:pt x="12" y="804"/>
                  </a:lnTo>
                  <a:lnTo>
                    <a:pt x="0" y="807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24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565" name="Rectangle 29">
              <a:extLst>
                <a:ext uri="{FF2B5EF4-FFF2-40B4-BE49-F238E27FC236}">
                  <a16:creationId xmlns:a16="http://schemas.microsoft.com/office/drawing/2014/main" id="{2CD03B6F-23B5-0548-927C-01E1A0920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247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6" name="Rectangle 30">
              <a:extLst>
                <a:ext uri="{FF2B5EF4-FFF2-40B4-BE49-F238E27FC236}">
                  <a16:creationId xmlns:a16="http://schemas.microsoft.com/office/drawing/2014/main" id="{7114123B-E130-D84B-8468-62A0CB8FE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2291"/>
              <a:ext cx="249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7" name="Rectangle 31">
              <a:extLst>
                <a:ext uri="{FF2B5EF4-FFF2-40B4-BE49-F238E27FC236}">
                  <a16:creationId xmlns:a16="http://schemas.microsoft.com/office/drawing/2014/main" id="{FC6BCE6B-C9B2-364E-B73E-419039D54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6" y="2199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68" name="Rectangle 32">
              <a:extLst>
                <a:ext uri="{FF2B5EF4-FFF2-40B4-BE49-F238E27FC236}">
                  <a16:creationId xmlns:a16="http://schemas.microsoft.com/office/drawing/2014/main" id="{5BF43244-2892-AB40-A004-19DF8337E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522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9" name="Rectangle 33">
              <a:extLst>
                <a:ext uri="{FF2B5EF4-FFF2-40B4-BE49-F238E27FC236}">
                  <a16:creationId xmlns:a16="http://schemas.microsoft.com/office/drawing/2014/main" id="{90E5777C-13F5-2941-8D5E-166BF6E63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2564"/>
              <a:ext cx="249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0" name="Rectangle 34">
              <a:extLst>
                <a:ext uri="{FF2B5EF4-FFF2-40B4-BE49-F238E27FC236}">
                  <a16:creationId xmlns:a16="http://schemas.microsoft.com/office/drawing/2014/main" id="{7A252BD6-635D-9E4D-B22B-369801A7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384"/>
              <a:ext cx="413" cy="139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1" name="Rectangle 35">
              <a:extLst>
                <a:ext uri="{FF2B5EF4-FFF2-40B4-BE49-F238E27FC236}">
                  <a16:creationId xmlns:a16="http://schemas.microsoft.com/office/drawing/2014/main" id="{C5AFD4F8-BAAE-674A-B90D-D7939F4CC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2109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2" name="Rectangle 36">
              <a:extLst>
                <a:ext uri="{FF2B5EF4-FFF2-40B4-BE49-F238E27FC236}">
                  <a16:creationId xmlns:a16="http://schemas.microsoft.com/office/drawing/2014/main" id="{CB5DF6DB-E20D-9A4B-BDDB-6166E83BE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125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4318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73" name="Rectangle 37">
              <a:extLst>
                <a:ext uri="{FF2B5EF4-FFF2-40B4-BE49-F238E27FC236}">
                  <a16:creationId xmlns:a16="http://schemas.microsoft.com/office/drawing/2014/main" id="{C5093232-FBFD-1F4F-A891-FBF267761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" y="455"/>
              <a:ext cx="276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4" name="Rectangle 38">
              <a:extLst>
                <a:ext uri="{FF2B5EF4-FFF2-40B4-BE49-F238E27FC236}">
                  <a16:creationId xmlns:a16="http://schemas.microsoft.com/office/drawing/2014/main" id="{140C2D70-EBAA-CE48-B39B-18F0EDBF5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304"/>
              <a:ext cx="413" cy="139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5" name="Rectangle 39">
              <a:extLst>
                <a:ext uri="{FF2B5EF4-FFF2-40B4-BE49-F238E27FC236}">
                  <a16:creationId xmlns:a16="http://schemas.microsoft.com/office/drawing/2014/main" id="{7D1AE499-749B-3840-9CC7-B239C34FC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1370"/>
              <a:ext cx="248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6" name="Rectangle 40">
              <a:extLst>
                <a:ext uri="{FF2B5EF4-FFF2-40B4-BE49-F238E27FC236}">
                  <a16:creationId xmlns:a16="http://schemas.microsoft.com/office/drawing/2014/main" id="{674D40CA-C3F2-9549-8629-7E9B7F966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1278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77" name="Rectangle 41">
              <a:extLst>
                <a:ext uri="{FF2B5EF4-FFF2-40B4-BE49-F238E27FC236}">
                  <a16:creationId xmlns:a16="http://schemas.microsoft.com/office/drawing/2014/main" id="{3FC8A61F-5CDF-B842-9BD7-AECEDBCC7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571"/>
              <a:ext cx="413" cy="13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8" name="Rectangle 42">
              <a:extLst>
                <a:ext uri="{FF2B5EF4-FFF2-40B4-BE49-F238E27FC236}">
                  <a16:creationId xmlns:a16="http://schemas.microsoft.com/office/drawing/2014/main" id="{6EBAEA05-DBE2-824F-878D-BE3BAC41D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1618"/>
              <a:ext cx="248" cy="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9" name="Rectangle 43">
              <a:extLst>
                <a:ext uri="{FF2B5EF4-FFF2-40B4-BE49-F238E27FC236}">
                  <a16:creationId xmlns:a16="http://schemas.microsoft.com/office/drawing/2014/main" id="{A9972F23-FEF5-A24C-8C59-1F59CF60C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1528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80" name="Rectangle 44">
              <a:extLst>
                <a:ext uri="{FF2B5EF4-FFF2-40B4-BE49-F238E27FC236}">
                  <a16:creationId xmlns:a16="http://schemas.microsoft.com/office/drawing/2014/main" id="{196F43FA-1304-0147-9099-921B0C0C4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170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1" name="Rectangle 45">
              <a:extLst>
                <a:ext uri="{FF2B5EF4-FFF2-40B4-BE49-F238E27FC236}">
                  <a16:creationId xmlns:a16="http://schemas.microsoft.com/office/drawing/2014/main" id="{D1C0666C-5714-FA40-A6DD-A161102F9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" y="1188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82" name="Rectangle 46">
              <a:extLst>
                <a:ext uri="{FF2B5EF4-FFF2-40B4-BE49-F238E27FC236}">
                  <a16:creationId xmlns:a16="http://schemas.microsoft.com/office/drawing/2014/main" id="{8DB70C7E-C2AB-3D4F-898B-29F6A39B3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759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3" name="Rectangle 47">
              <a:extLst>
                <a:ext uri="{FF2B5EF4-FFF2-40B4-BE49-F238E27FC236}">
                  <a16:creationId xmlns:a16="http://schemas.microsoft.com/office/drawing/2014/main" id="{FC8DDE59-4048-B449-BB4B-09D16611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815"/>
              <a:ext cx="248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4" name="Rectangle 48">
              <a:extLst>
                <a:ext uri="{FF2B5EF4-FFF2-40B4-BE49-F238E27FC236}">
                  <a16:creationId xmlns:a16="http://schemas.microsoft.com/office/drawing/2014/main" id="{95AD000D-5E6F-C34D-9921-A3C7D947C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723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85" name="Rectangle 49">
              <a:extLst>
                <a:ext uri="{FF2B5EF4-FFF2-40B4-BE49-F238E27FC236}">
                  <a16:creationId xmlns:a16="http://schemas.microsoft.com/office/drawing/2014/main" id="{60E5F555-F75A-DE4A-B7B0-2C658AC43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2" y="608"/>
              <a:ext cx="123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6" name="Rectangle 50">
              <a:extLst>
                <a:ext uri="{FF2B5EF4-FFF2-40B4-BE49-F238E27FC236}">
                  <a16:creationId xmlns:a16="http://schemas.microsoft.com/office/drawing/2014/main" id="{68965AA4-D8E6-7847-87A5-D33F639FB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" y="626"/>
              <a:ext cx="4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0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87" name="Rectangle 51">
              <a:extLst>
                <a:ext uri="{FF2B5EF4-FFF2-40B4-BE49-F238E27FC236}">
                  <a16:creationId xmlns:a16="http://schemas.microsoft.com/office/drawing/2014/main" id="{97F7E5C1-61E0-0A47-B245-E9CD7A742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621"/>
              <a:ext cx="413" cy="13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8" name="Rectangle 52">
              <a:extLst>
                <a:ext uri="{FF2B5EF4-FFF2-40B4-BE49-F238E27FC236}">
                  <a16:creationId xmlns:a16="http://schemas.microsoft.com/office/drawing/2014/main" id="{1C58157F-2A80-9E47-8043-4ECD230D5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1185"/>
              <a:ext cx="139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9" name="Rectangle 53">
              <a:extLst>
                <a:ext uri="{FF2B5EF4-FFF2-40B4-BE49-F238E27FC236}">
                  <a16:creationId xmlns:a16="http://schemas.microsoft.com/office/drawing/2014/main" id="{4C97CE65-9578-B74A-AD71-F7DF0D511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" y="1203"/>
              <a:ext cx="12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bar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90" name="Rectangle 54">
              <a:extLst>
                <a:ext uri="{FF2B5EF4-FFF2-40B4-BE49-F238E27FC236}">
                  <a16:creationId xmlns:a16="http://schemas.microsoft.com/office/drawing/2014/main" id="{3F0A474D-C8CE-1947-B112-B8E0E46DB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896"/>
              <a:ext cx="413" cy="139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1" name="Rectangle 55">
              <a:extLst>
                <a:ext uri="{FF2B5EF4-FFF2-40B4-BE49-F238E27FC236}">
                  <a16:creationId xmlns:a16="http://schemas.microsoft.com/office/drawing/2014/main" id="{3B2F5A6E-1F97-5444-A48D-B863E1D9D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033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2" name="Rectangle 56">
              <a:extLst>
                <a:ext uri="{FF2B5EF4-FFF2-40B4-BE49-F238E27FC236}">
                  <a16:creationId xmlns:a16="http://schemas.microsoft.com/office/drawing/2014/main" id="{9326E77A-A19D-1049-9598-7E01BCDD0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910"/>
              <a:ext cx="117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3" name="Rectangle 57">
              <a:extLst>
                <a:ext uri="{FF2B5EF4-FFF2-40B4-BE49-F238E27FC236}">
                  <a16:creationId xmlns:a16="http://schemas.microsoft.com/office/drawing/2014/main" id="{3C3AF9BA-1EAE-F04D-A148-0385CC9B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4" y="927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x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94" name="Rectangle 58">
              <a:extLst>
                <a:ext uri="{FF2B5EF4-FFF2-40B4-BE49-F238E27FC236}">
                  <a16:creationId xmlns:a16="http://schemas.microsoft.com/office/drawing/2014/main" id="{25A5ED89-D3C9-384B-A5D7-AB422B0D1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1047"/>
              <a:ext cx="117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5" name="Rectangle 59">
              <a:extLst>
                <a:ext uri="{FF2B5EF4-FFF2-40B4-BE49-F238E27FC236}">
                  <a16:creationId xmlns:a16="http://schemas.microsoft.com/office/drawing/2014/main" id="{722555A0-2162-C246-B4D3-6C94D0414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" y="1063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y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96" name="Rectangle 60">
              <a:extLst>
                <a:ext uri="{FF2B5EF4-FFF2-40B4-BE49-F238E27FC236}">
                  <a16:creationId xmlns:a16="http://schemas.microsoft.com/office/drawing/2014/main" id="{7DF44B9D-F46E-5241-95B9-F6929F24F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437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7" name="Rectangle 61">
              <a:extLst>
                <a:ext uri="{FF2B5EF4-FFF2-40B4-BE49-F238E27FC236}">
                  <a16:creationId xmlns:a16="http://schemas.microsoft.com/office/drawing/2014/main" id="{9654C209-A3BB-2B44-87D6-8F82D901D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9" y="1455"/>
              <a:ext cx="4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98" name="Rectangle 62">
              <a:extLst>
                <a:ext uri="{FF2B5EF4-FFF2-40B4-BE49-F238E27FC236}">
                  <a16:creationId xmlns:a16="http://schemas.microsoft.com/office/drawing/2014/main" id="{F87265A8-81E0-034C-929A-25D97FE4C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1434"/>
              <a:ext cx="116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9" name="Rectangle 63">
              <a:extLst>
                <a:ext uri="{FF2B5EF4-FFF2-40B4-BE49-F238E27FC236}">
                  <a16:creationId xmlns:a16="http://schemas.microsoft.com/office/drawing/2014/main" id="{42F5D79B-67BF-3B4E-AFE0-31AD0D00E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7" y="1450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k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0" name="Rectangle 64">
              <a:extLst>
                <a:ext uri="{FF2B5EF4-FFF2-40B4-BE49-F238E27FC236}">
                  <a16:creationId xmlns:a16="http://schemas.microsoft.com/office/drawing/2014/main" id="{B0DCC0D1-DF3B-F346-B903-BFC8A9A68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910"/>
              <a:ext cx="344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01" name="Rectangle 65">
              <a:extLst>
                <a:ext uri="{FF2B5EF4-FFF2-40B4-BE49-F238E27FC236}">
                  <a16:creationId xmlns:a16="http://schemas.microsoft.com/office/drawing/2014/main" id="{53A95F2D-8B1B-3B46-BAF4-93153EF7C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927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0)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2" name="Rectangle 66">
              <a:extLst>
                <a:ext uri="{FF2B5EF4-FFF2-40B4-BE49-F238E27FC236}">
                  <a16:creationId xmlns:a16="http://schemas.microsoft.com/office/drawing/2014/main" id="{59B280DF-0B88-5E4F-984B-03E66B3CE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1047"/>
              <a:ext cx="358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03" name="Rectangle 67">
              <a:extLst>
                <a:ext uri="{FF2B5EF4-FFF2-40B4-BE49-F238E27FC236}">
                  <a16:creationId xmlns:a16="http://schemas.microsoft.com/office/drawing/2014/main" id="{B5380D46-BB46-8D46-88EF-1CBB86426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063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1)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4" name="Rectangle 68">
              <a:extLst>
                <a:ext uri="{FF2B5EF4-FFF2-40B4-BE49-F238E27FC236}">
                  <a16:creationId xmlns:a16="http://schemas.microsoft.com/office/drawing/2014/main" id="{ECF9940D-D739-EC44-A3A7-74898475D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1185"/>
              <a:ext cx="413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05" name="Rectangle 69">
              <a:extLst>
                <a:ext uri="{FF2B5EF4-FFF2-40B4-BE49-F238E27FC236}">
                  <a16:creationId xmlns:a16="http://schemas.microsoft.com/office/drawing/2014/main" id="{7C70766E-D22E-3640-A8C0-3DD3CA668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203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2)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6" name="Rectangle 70">
              <a:extLst>
                <a:ext uri="{FF2B5EF4-FFF2-40B4-BE49-F238E27FC236}">
                  <a16:creationId xmlns:a16="http://schemas.microsoft.com/office/drawing/2014/main" id="{94A247E5-B2E4-1945-9C26-C8FAA957A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450"/>
              <a:ext cx="50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(argument 0)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7" name="Rectangle 71">
              <a:extLst>
                <a:ext uri="{FF2B5EF4-FFF2-40B4-BE49-F238E27FC236}">
                  <a16:creationId xmlns:a16="http://schemas.microsoft.com/office/drawing/2014/main" id="{2607051F-A85A-DE4B-A0D8-3EA9F7E50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910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08" name="Rectangle 72">
              <a:extLst>
                <a:ext uri="{FF2B5EF4-FFF2-40B4-BE49-F238E27FC236}">
                  <a16:creationId xmlns:a16="http://schemas.microsoft.com/office/drawing/2014/main" id="{73523596-AEF3-AA49-B898-487719C6A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927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9" name="Rectangle 73">
              <a:extLst>
                <a:ext uri="{FF2B5EF4-FFF2-40B4-BE49-F238E27FC236}">
                  <a16:creationId xmlns:a16="http://schemas.microsoft.com/office/drawing/2014/main" id="{3ED48E16-7CDF-DA44-8066-D3F451EA5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047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10" name="Rectangle 74">
              <a:extLst>
                <a:ext uri="{FF2B5EF4-FFF2-40B4-BE49-F238E27FC236}">
                  <a16:creationId xmlns:a16="http://schemas.microsoft.com/office/drawing/2014/main" id="{5AF4B6D9-E5F7-7B42-A71F-EACFDFCDF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063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276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11" name="Rectangle 75">
              <a:extLst>
                <a:ext uri="{FF2B5EF4-FFF2-40B4-BE49-F238E27FC236}">
                  <a16:creationId xmlns:a16="http://schemas.microsoft.com/office/drawing/2014/main" id="{04288D28-D849-E940-B3C6-CF22EF466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185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12" name="Rectangle 76">
              <a:extLst>
                <a:ext uri="{FF2B5EF4-FFF2-40B4-BE49-F238E27FC236}">
                  <a16:creationId xmlns:a16="http://schemas.microsoft.com/office/drawing/2014/main" id="{690AA8E4-E346-FA48-A893-8F47DA40C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203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277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13" name="Rectangle 77">
              <a:extLst>
                <a:ext uri="{FF2B5EF4-FFF2-40B4-BE49-F238E27FC236}">
                  <a16:creationId xmlns:a16="http://schemas.microsoft.com/office/drawing/2014/main" id="{FC5E4517-A5C5-4349-8E95-E0B1FC506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434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14" name="Rectangle 78">
              <a:extLst>
                <a:ext uri="{FF2B5EF4-FFF2-40B4-BE49-F238E27FC236}">
                  <a16:creationId xmlns:a16="http://schemas.microsoft.com/office/drawing/2014/main" id="{319337AD-6FA2-AD43-8499-EB07F32C3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450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504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15" name="Rectangle 79">
              <a:extLst>
                <a:ext uri="{FF2B5EF4-FFF2-40B4-BE49-F238E27FC236}">
                  <a16:creationId xmlns:a16="http://schemas.microsoft.com/office/drawing/2014/main" id="{01A32709-B0B2-8B4D-A678-19EB2D06E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435"/>
              <a:ext cx="2586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RAM state, just after executing </a:t>
              </a:r>
              <a:r>
                <a:rPr lang="en-US" altLang="en-CN" sz="14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bar[k] = 19</a:t>
              </a:r>
            </a:p>
          </p:txBody>
        </p:sp>
        <p:sp>
          <p:nvSpPr>
            <p:cNvPr id="65616" name="Rectangle 80">
              <a:extLst>
                <a:ext uri="{FF2B5EF4-FFF2-40B4-BE49-F238E27FC236}">
                  <a16:creationId xmlns:a16="http://schemas.microsoft.com/office/drawing/2014/main" id="{2761D1E9-4203-7F41-9713-42239E1DB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9" y="2451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17" name="AutoShape 81">
              <a:extLst>
                <a:ext uri="{FF2B5EF4-FFF2-40B4-BE49-F238E27FC236}">
                  <a16:creationId xmlns:a16="http://schemas.microsoft.com/office/drawing/2014/main" id="{A0D85791-B236-2D46-835D-B65476303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1343"/>
              <a:ext cx="907" cy="499"/>
            </a:xfrm>
            <a:prstGeom prst="rightArrow">
              <a:avLst>
                <a:gd name="adj1" fmla="val 61343"/>
                <a:gd name="adj2" fmla="val 4544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Following</a:t>
              </a:r>
              <a:b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compilation:</a:t>
              </a:r>
            </a:p>
          </p:txBody>
        </p:sp>
      </p:grpSp>
      <p:sp>
        <p:nvSpPr>
          <p:cNvPr id="65618" name="Rectangle 82">
            <a:extLst>
              <a:ext uri="{FF2B5EF4-FFF2-40B4-BE49-F238E27FC236}">
                <a16:creationId xmlns:a16="http://schemas.microsoft.com/office/drawing/2014/main" id="{77166B23-2156-9F4D-A877-9A3CD9993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dirty="0">
                <a:solidFill>
                  <a:srgbClr val="663300"/>
                </a:solidFill>
              </a:rPr>
              <a:t>Handling arrays: </a:t>
            </a:r>
            <a:r>
              <a:rPr lang="en-US" altLang="en-CN" sz="2000" dirty="0">
                <a:solidFill>
                  <a:srgbClr val="663300"/>
                </a:solidFill>
              </a:rPr>
              <a:t>accessing an array entry by its index</a:t>
            </a:r>
            <a:endParaRPr lang="en-US" altLang="en-CN" sz="1600" dirty="0">
              <a:solidFill>
                <a:srgbClr val="66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26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3189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57" name="Group 25">
            <a:extLst>
              <a:ext uri="{FF2B5EF4-FFF2-40B4-BE49-F238E27FC236}">
                <a16:creationId xmlns:a16="http://schemas.microsoft.com/office/drawing/2014/main" id="{C28CFFE3-47CB-2A41-9200-AC5F19F0AFEA}"/>
              </a:ext>
            </a:extLst>
          </p:cNvPr>
          <p:cNvGrpSpPr>
            <a:grpSpLocks/>
          </p:cNvGrpSpPr>
          <p:nvPr/>
        </p:nvGrpSpPr>
        <p:grpSpPr bwMode="auto">
          <a:xfrm>
            <a:off x="4267200" y="838200"/>
            <a:ext cx="3810000" cy="2895600"/>
            <a:chOff x="1728" y="528"/>
            <a:chExt cx="2400" cy="1824"/>
          </a:xfrm>
        </p:grpSpPr>
        <p:pic>
          <p:nvPicPr>
            <p:cNvPr id="18448" name="Picture 16">
              <a:extLst>
                <a:ext uri="{FF2B5EF4-FFF2-40B4-BE49-F238E27FC236}">
                  <a16:creationId xmlns:a16="http://schemas.microsoft.com/office/drawing/2014/main" id="{4C161D4F-6517-F646-8401-4D43E58EB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821"/>
              <a:ext cx="2064" cy="1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449" name="AutoShape 6">
              <a:extLst>
                <a:ext uri="{FF2B5EF4-FFF2-40B4-BE49-F238E27FC236}">
                  <a16:creationId xmlns:a16="http://schemas.microsoft.com/office/drawing/2014/main" id="{8CDE2FB5-0D14-144A-A42A-E800B9ADD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768"/>
              <a:ext cx="672" cy="480"/>
            </a:xfrm>
            <a:prstGeom prst="rightArrow">
              <a:avLst>
                <a:gd name="adj1" fmla="val 63889"/>
                <a:gd name="adj2" fmla="val 35000"/>
              </a:avLst>
            </a:prstGeom>
            <a:solidFill>
              <a:srgbClr val="FFDFB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</a:rPr>
                <a:t>syntax</a:t>
              </a:r>
              <a:br>
                <a:rPr lang="en-US" altLang="en-CN" sz="1400">
                  <a:solidFill>
                    <a:srgbClr val="000000"/>
                  </a:solidFill>
                </a:rPr>
              </a:br>
              <a:r>
                <a:rPr lang="en-US" altLang="en-CN" sz="1400">
                  <a:solidFill>
                    <a:srgbClr val="000000"/>
                  </a:solidFill>
                </a:rPr>
                <a:t>analysis</a:t>
              </a:r>
            </a:p>
          </p:txBody>
        </p:sp>
        <p:sp>
          <p:nvSpPr>
            <p:cNvPr id="18451" name="Rectangle 12">
              <a:extLst>
                <a:ext uri="{FF2B5EF4-FFF2-40B4-BE49-F238E27FC236}">
                  <a16:creationId xmlns:a16="http://schemas.microsoft.com/office/drawing/2014/main" id="{72B7EBFC-07B3-C34E-B216-BD2C94A7B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528"/>
              <a:ext cx="816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parse tree</a:t>
              </a:r>
            </a:p>
          </p:txBody>
        </p:sp>
      </p:grpSp>
      <p:sp>
        <p:nvSpPr>
          <p:cNvPr id="18434" name="Rectangle 2">
            <a:extLst>
              <a:ext uri="{FF2B5EF4-FFF2-40B4-BE49-F238E27FC236}">
                <a16:creationId xmlns:a16="http://schemas.microsoft.com/office/drawing/2014/main" id="{622CD9DA-4B6E-F94A-98E2-97961FD23A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Handling expressions</a:t>
            </a:r>
          </a:p>
        </p:txBody>
      </p:sp>
      <p:grpSp>
        <p:nvGrpSpPr>
          <p:cNvPr id="18455" name="Group 23">
            <a:extLst>
              <a:ext uri="{FF2B5EF4-FFF2-40B4-BE49-F238E27FC236}">
                <a16:creationId xmlns:a16="http://schemas.microsoft.com/office/drawing/2014/main" id="{890AE312-207E-1940-A61F-16D2779DD58C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838200"/>
            <a:ext cx="1981200" cy="914400"/>
            <a:chOff x="96" y="528"/>
            <a:chExt cx="1248" cy="576"/>
          </a:xfrm>
        </p:grpSpPr>
        <p:sp>
          <p:nvSpPr>
            <p:cNvPr id="741379" name="Text Box 3">
              <a:extLst>
                <a:ext uri="{FF2B5EF4-FFF2-40B4-BE49-F238E27FC236}">
                  <a16:creationId xmlns:a16="http://schemas.microsoft.com/office/drawing/2014/main" id="{49C72F3E-C3FF-4C42-80DC-BB8040542D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816"/>
              <a:ext cx="1200" cy="28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93600" tIns="82800" rIns="93600" bIns="82800" anchor="ctr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 b="1">
                  <a:solidFill>
                    <a:srgbClr val="00009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((5+z)/-8)*(4^2)</a:t>
              </a:r>
              <a:endPara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450" name="Rectangle 12">
              <a:extLst>
                <a:ext uri="{FF2B5EF4-FFF2-40B4-BE49-F238E27FC236}">
                  <a16:creationId xmlns:a16="http://schemas.microsoft.com/office/drawing/2014/main" id="{7ABAE46B-09D9-354E-A9FD-AEA2A1826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528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High-level code</a:t>
              </a:r>
            </a:p>
          </p:txBody>
        </p:sp>
      </p:grpSp>
      <p:sp>
        <p:nvSpPr>
          <p:cNvPr id="18443" name="Text Box 5">
            <a:extLst>
              <a:ext uri="{FF2B5EF4-FFF2-40B4-BE49-F238E27FC236}">
                <a16:creationId xmlns:a16="http://schemas.microsoft.com/office/drawing/2014/main" id="{C42420AF-DE8F-2E48-8772-B80BD3F57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0" y="1295400"/>
            <a:ext cx="1371600" cy="25908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29600" tIns="82800" rIns="21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5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z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8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neg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div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4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2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power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mult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444" name="AutoShape 6">
            <a:extLst>
              <a:ext uri="{FF2B5EF4-FFF2-40B4-BE49-F238E27FC236}">
                <a16:creationId xmlns:a16="http://schemas.microsoft.com/office/drawing/2014/main" id="{EBB4828A-9572-4244-9756-0415FEE1D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1219200"/>
            <a:ext cx="1066800" cy="762000"/>
          </a:xfrm>
          <a:prstGeom prst="rightArrow">
            <a:avLst>
              <a:gd name="adj1" fmla="val 63889"/>
              <a:gd name="adj2" fmla="val 35000"/>
            </a:avLst>
          </a:prstGeom>
          <a:solidFill>
            <a:srgbClr val="FFDFB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</a:rPr>
              <a:t>code</a:t>
            </a:r>
            <a:br>
              <a:rPr lang="en-US" altLang="en-CN" sz="1400">
                <a:solidFill>
                  <a:srgbClr val="000000"/>
                </a:solidFill>
              </a:rPr>
            </a:br>
            <a:r>
              <a:rPr lang="en-US" altLang="en-CN" sz="1400">
                <a:solidFill>
                  <a:srgbClr val="000000"/>
                </a:solidFill>
              </a:rPr>
              <a:t>generation</a:t>
            </a:r>
          </a:p>
        </p:txBody>
      </p:sp>
      <p:sp>
        <p:nvSpPr>
          <p:cNvPr id="18454" name="Rectangle 22">
            <a:extLst>
              <a:ext uri="{FF2B5EF4-FFF2-40B4-BE49-F238E27FC236}">
                <a16:creationId xmlns:a16="http://schemas.microsoft.com/office/drawing/2014/main" id="{5C96ECF9-2AED-334F-9948-501647F08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886200"/>
            <a:ext cx="8458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To generate VM code from a parse tree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, use the following logic:</a:t>
            </a:r>
          </a:p>
          <a:p>
            <a:pPr eaLnBrk="0" fontAlgn="base" hangingPunct="0">
              <a:spcBef>
                <a:spcPct val="60000"/>
              </a:spcBef>
              <a:spcAft>
                <a:spcPct val="2500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The </a:t>
            </a:r>
            <a:r>
              <a:rPr lang="en-US" altLang="en-CN" sz="1400" u="sng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codeWrite(</a:t>
            </a:r>
            <a:r>
              <a:rPr lang="en-US" altLang="en-CN" sz="1600" i="1" u="sng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400" u="sng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 algorithm:</a:t>
            </a: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if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a constant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then   output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"push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</a:t>
            </a: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if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a variable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then   output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"push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v"</a:t>
            </a: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if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  then 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codeWrite(exp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output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"op";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if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op 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then 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codeWrite(exp</a:t>
            </a:r>
            <a:r>
              <a:rPr lang="en-US" altLang="en-CN" sz="1800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codeWrite(exp</a:t>
            </a:r>
            <a:r>
              <a:rPr lang="en-US" altLang="en-CN" sz="1800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output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"op";</a:t>
            </a: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if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 (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..., 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then 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codeWrite(exp1); ... codeWrite(exp1);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output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"call f";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  <a:buFont typeface="Wingdings" pitchFamily="2" charset="2"/>
              <a:buChar char="q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8452" name="Rectangle 12">
            <a:extLst>
              <a:ext uri="{FF2B5EF4-FFF2-40B4-BE49-F238E27FC236}">
                <a16:creationId xmlns:a16="http://schemas.microsoft.com/office/drawing/2014/main" id="{F1D63B0D-3B72-9A47-9825-1DD598220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0" y="838200"/>
            <a:ext cx="1066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VM code</a:t>
            </a:r>
          </a:p>
        </p:txBody>
      </p:sp>
    </p:spTree>
    <p:extLst>
      <p:ext uri="{BB962C8B-B14F-4D97-AF65-F5344CB8AC3E}">
        <p14:creationId xmlns:p14="http://schemas.microsoft.com/office/powerpoint/2010/main" val="349707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3" grpId="0" animBg="1"/>
      <p:bldP spid="18444" grpId="0" animBg="1"/>
      <p:bldP spid="18454" grpId="0" build="p"/>
      <p:bldP spid="184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214494C-90AF-9F4C-AFC1-825BC4D56B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Handling program flow</a:t>
            </a:r>
          </a:p>
        </p:txBody>
      </p:sp>
      <p:grpSp>
        <p:nvGrpSpPr>
          <p:cNvPr id="19473" name="Group 17">
            <a:extLst>
              <a:ext uri="{FF2B5EF4-FFF2-40B4-BE49-F238E27FC236}">
                <a16:creationId xmlns:a16="http://schemas.microsoft.com/office/drawing/2014/main" id="{28834CC9-0C3C-CC41-AF2E-2EBF1B95821B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762000"/>
            <a:ext cx="1752600" cy="1981200"/>
            <a:chOff x="384" y="480"/>
            <a:chExt cx="1104" cy="1248"/>
          </a:xfrm>
        </p:grpSpPr>
        <p:sp>
          <p:nvSpPr>
            <p:cNvPr id="19463" name="Text Box 5">
              <a:extLst>
                <a:ext uri="{FF2B5EF4-FFF2-40B4-BE49-F238E27FC236}">
                  <a16:creationId xmlns:a16="http://schemas.microsoft.com/office/drawing/2014/main" id="{8E9D25DC-6202-5845-A35C-F3426D6F15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720"/>
              <a:ext cx="912" cy="100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 (cond)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s1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else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s2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altLang="en-CN" sz="14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19465" name="Rectangle 12">
              <a:extLst>
                <a:ext uri="{FF2B5EF4-FFF2-40B4-BE49-F238E27FC236}">
                  <a16:creationId xmlns:a16="http://schemas.microsoft.com/office/drawing/2014/main" id="{5DDF4B65-4183-9E45-921C-328759DEB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480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High-level code</a:t>
              </a:r>
            </a:p>
          </p:txBody>
        </p:sp>
      </p:grpSp>
      <p:grpSp>
        <p:nvGrpSpPr>
          <p:cNvPr id="19474" name="Group 18">
            <a:extLst>
              <a:ext uri="{FF2B5EF4-FFF2-40B4-BE49-F238E27FC236}">
                <a16:creationId xmlns:a16="http://schemas.microsoft.com/office/drawing/2014/main" id="{112F8484-C768-3240-9F7F-A2B423DBC637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685800"/>
            <a:ext cx="5791200" cy="2667000"/>
            <a:chOff x="1776" y="432"/>
            <a:chExt cx="3648" cy="1680"/>
          </a:xfrm>
        </p:grpSpPr>
        <p:sp>
          <p:nvSpPr>
            <p:cNvPr id="19464" name="Text Box 5">
              <a:extLst>
                <a:ext uri="{FF2B5EF4-FFF2-40B4-BE49-F238E27FC236}">
                  <a16:creationId xmlns:a16="http://schemas.microsoft.com/office/drawing/2014/main" id="{72A090B7-260E-4547-85DC-1686F430D7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672"/>
              <a:ext cx="2544" cy="1440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VM code to compute and push !(cond)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if-goto L1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VM code for executing s1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goto L2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label L1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VM code for executing s2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label L2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  <a:endParaRPr lang="en-US" altLang="en-CN" sz="14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19466" name="Rectangle 12">
              <a:extLst>
                <a:ext uri="{FF2B5EF4-FFF2-40B4-BE49-F238E27FC236}">
                  <a16:creationId xmlns:a16="http://schemas.microsoft.com/office/drawing/2014/main" id="{971CE94C-C60C-F943-ABA0-4E18A60A8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432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VM code</a:t>
              </a:r>
            </a:p>
          </p:txBody>
        </p:sp>
        <p:sp>
          <p:nvSpPr>
            <p:cNvPr id="19467" name="AutoShape 6">
              <a:extLst>
                <a:ext uri="{FF2B5EF4-FFF2-40B4-BE49-F238E27FC236}">
                  <a16:creationId xmlns:a16="http://schemas.microsoft.com/office/drawing/2014/main" id="{4B90E33B-8B47-4F4A-8CE1-08107E242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64"/>
              <a:ext cx="672" cy="480"/>
            </a:xfrm>
            <a:prstGeom prst="rightArrow">
              <a:avLst>
                <a:gd name="adj1" fmla="val 63889"/>
                <a:gd name="adj2" fmla="val 35000"/>
              </a:avLst>
            </a:prstGeom>
            <a:solidFill>
              <a:srgbClr val="FFDFB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</a:rPr>
                <a:t>code</a:t>
              </a:r>
              <a:br>
                <a:rPr lang="en-US" altLang="en-CN" sz="1400">
                  <a:solidFill>
                    <a:srgbClr val="000000"/>
                  </a:solidFill>
                </a:rPr>
              </a:br>
              <a:r>
                <a:rPr lang="en-US" altLang="en-CN" sz="1400">
                  <a:solidFill>
                    <a:srgbClr val="000000"/>
                  </a:solidFill>
                </a:rPr>
                <a:t>generation</a:t>
              </a:r>
            </a:p>
          </p:txBody>
        </p:sp>
      </p:grpSp>
      <p:grpSp>
        <p:nvGrpSpPr>
          <p:cNvPr id="19475" name="Group 19">
            <a:extLst>
              <a:ext uri="{FF2B5EF4-FFF2-40B4-BE49-F238E27FC236}">
                <a16:creationId xmlns:a16="http://schemas.microsoft.com/office/drawing/2014/main" id="{F99A0EF0-B4FA-7146-9B0A-E00D03D7A076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3886200"/>
            <a:ext cx="1752600" cy="1981200"/>
            <a:chOff x="384" y="2448"/>
            <a:chExt cx="1104" cy="1248"/>
          </a:xfrm>
        </p:grpSpPr>
        <p:sp>
          <p:nvSpPr>
            <p:cNvPr id="19468" name="Text Box 5">
              <a:extLst>
                <a:ext uri="{FF2B5EF4-FFF2-40B4-BE49-F238E27FC236}">
                  <a16:creationId xmlns:a16="http://schemas.microsoft.com/office/drawing/2014/main" id="{0CB0078B-CC8F-D840-B522-CB8ACC631F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688"/>
              <a:ext cx="912" cy="100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while (cond)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s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altLang="en-CN" sz="14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19470" name="Rectangle 12">
              <a:extLst>
                <a:ext uri="{FF2B5EF4-FFF2-40B4-BE49-F238E27FC236}">
                  <a16:creationId xmlns:a16="http://schemas.microsoft.com/office/drawing/2014/main" id="{8052FBDB-C631-B046-9DD8-71EF22B41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448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High-level code</a:t>
              </a:r>
            </a:p>
          </p:txBody>
        </p:sp>
      </p:grpSp>
      <p:grpSp>
        <p:nvGrpSpPr>
          <p:cNvPr id="19476" name="Group 20">
            <a:extLst>
              <a:ext uri="{FF2B5EF4-FFF2-40B4-BE49-F238E27FC236}">
                <a16:creationId xmlns:a16="http://schemas.microsoft.com/office/drawing/2014/main" id="{65593836-5654-5C42-A37A-A47162CF55B2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3810000"/>
            <a:ext cx="5791200" cy="2438400"/>
            <a:chOff x="1776" y="2400"/>
            <a:chExt cx="3648" cy="1536"/>
          </a:xfrm>
        </p:grpSpPr>
        <p:sp>
          <p:nvSpPr>
            <p:cNvPr id="19469" name="Text Box 5">
              <a:extLst>
                <a:ext uri="{FF2B5EF4-FFF2-40B4-BE49-F238E27FC236}">
                  <a16:creationId xmlns:a16="http://schemas.microsoft.com/office/drawing/2014/main" id="{A0320EEC-1212-8C4C-9A89-EA75EA6F34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640"/>
              <a:ext cx="2544" cy="1296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label L1   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VM code to compute and push !(cond)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if-goto L2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VM code for executing s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goto L1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label L2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  <a:endParaRPr lang="en-US" altLang="en-CN" sz="14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19471" name="Rectangle 12">
              <a:extLst>
                <a:ext uri="{FF2B5EF4-FFF2-40B4-BE49-F238E27FC236}">
                  <a16:creationId xmlns:a16="http://schemas.microsoft.com/office/drawing/2014/main" id="{7783CEF1-5B6A-0348-AA69-B9EBAB90C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400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VM code</a:t>
              </a:r>
            </a:p>
          </p:txBody>
        </p:sp>
        <p:sp>
          <p:nvSpPr>
            <p:cNvPr id="19472" name="AutoShape 6">
              <a:extLst>
                <a:ext uri="{FF2B5EF4-FFF2-40B4-BE49-F238E27FC236}">
                  <a16:creationId xmlns:a16="http://schemas.microsoft.com/office/drawing/2014/main" id="{F5DD1274-5D49-D648-AE2F-F8F2E22F9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832"/>
              <a:ext cx="672" cy="480"/>
            </a:xfrm>
            <a:prstGeom prst="rightArrow">
              <a:avLst>
                <a:gd name="adj1" fmla="val 63889"/>
                <a:gd name="adj2" fmla="val 35000"/>
              </a:avLst>
            </a:prstGeom>
            <a:solidFill>
              <a:srgbClr val="FFDFB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</a:rPr>
                <a:t>code</a:t>
              </a:r>
              <a:br>
                <a:rPr lang="en-US" altLang="en-CN" sz="1400">
                  <a:solidFill>
                    <a:srgbClr val="000000"/>
                  </a:solidFill>
                </a:rPr>
              </a:br>
              <a:r>
                <a:rPr lang="en-US" altLang="en-CN" sz="1400">
                  <a:solidFill>
                    <a:srgbClr val="000000"/>
                  </a:solidFill>
                </a:rPr>
                <a:t>generation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983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66E6DF36-C1D4-B340-8BAE-3E322117C2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Final example</a:t>
            </a:r>
          </a:p>
        </p:txBody>
      </p:sp>
      <p:pic>
        <p:nvPicPr>
          <p:cNvPr id="747523" name="Picture 3" descr="Bouquet">
            <a:extLst>
              <a:ext uri="{FF2B5EF4-FFF2-40B4-BE49-F238E27FC236}">
                <a16:creationId xmlns:a16="http://schemas.microsoft.com/office/drawing/2014/main" id="{28FA454B-87A1-DD46-81A9-6C2E68104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1280" y="759822"/>
            <a:ext cx="4389120" cy="2821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1875" t="16129" r="23438" b="3548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24" name="Picture 4" descr="Bouquet">
            <a:extLst>
              <a:ext uri="{FF2B5EF4-FFF2-40B4-BE49-F238E27FC236}">
                <a16:creationId xmlns:a16="http://schemas.microsoft.com/office/drawing/2014/main" id="{D9D58E9F-194B-6747-9980-5A8E54807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685800"/>
            <a:ext cx="274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1875" t="66667" r="50000" b="1720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25" name="Picture 5" descr="Bouquet">
            <a:extLst>
              <a:ext uri="{FF2B5EF4-FFF2-40B4-BE49-F238E27FC236}">
                <a16:creationId xmlns:a16="http://schemas.microsoft.com/office/drawing/2014/main" id="{D94D39A7-B19B-5C4C-B42B-02604AFEA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3800" y="1981200"/>
            <a:ext cx="25908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52344" t="65591" r="21094" b="11829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26" name="Picture 6" descr="Bouquet">
            <a:extLst>
              <a:ext uri="{FF2B5EF4-FFF2-40B4-BE49-F238E27FC236}">
                <a16:creationId xmlns:a16="http://schemas.microsoft.com/office/drawing/2014/main" id="{8CD26B8C-88D1-0A45-A91F-BF928B88B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3733800"/>
            <a:ext cx="27432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0313" t="50537" r="51563" b="11829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27" name="Picture 7" descr="Bouquet">
            <a:extLst>
              <a:ext uri="{FF2B5EF4-FFF2-40B4-BE49-F238E27FC236}">
                <a16:creationId xmlns:a16="http://schemas.microsoft.com/office/drawing/2014/main" id="{5D5547C2-DB6F-E84C-9BA3-8CB22D65C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3733800"/>
            <a:ext cx="25908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50781" t="50537" r="22656" b="12903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37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F32BF15-ED34-B445-8F70-9480378903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Perspective</a:t>
            </a:r>
          </a:p>
        </p:txBody>
      </p:sp>
      <p:sp>
        <p:nvSpPr>
          <p:cNvPr id="749571" name="Rectangle 3">
            <a:extLst>
              <a:ext uri="{FF2B5EF4-FFF2-40B4-BE49-F238E27FC236}">
                <a16:creationId xmlns:a16="http://schemas.microsoft.com/office/drawing/2014/main" id="{E5612586-0670-8E49-BD88-D40AD3B24A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838200"/>
            <a:ext cx="8915400" cy="55626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/>
              <a:t>Jack simplifications that are challenging to extend: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Limited primitive type system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No inheritance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No public class fields, e.g. must use     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 = c.getRadius()</a:t>
            </a:r>
            <a:br>
              <a:rPr lang="en-US" altLang="en-CN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CN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altLang="en-CN" sz="1600"/>
              <a:t> rather than 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 = c.radius</a:t>
            </a:r>
            <a:endParaRPr lang="en-US" altLang="en-CN" sz="1600"/>
          </a:p>
          <a:p>
            <a:pPr>
              <a:lnSpc>
                <a:spcPct val="90000"/>
              </a:lnSpc>
              <a:spcBef>
                <a:spcPct val="120000"/>
              </a:spcBef>
              <a:buFont typeface="Wingdings" pitchFamily="2" charset="2"/>
              <a:buNone/>
            </a:pPr>
            <a:r>
              <a:rPr lang="en-US" altLang="en-CN" sz="1600"/>
              <a:t>Jack simplifications that are easy to extend: :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Limited control structures, e.g. no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en-CN" sz="1600">
                <a:cs typeface="Courier New" panose="02070309020205020404" pitchFamily="49" charset="0"/>
              </a:rPr>
              <a:t>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</a:t>
            </a:r>
            <a:r>
              <a:rPr lang="en-US" altLang="en-CN" sz="1600"/>
              <a:t>, …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Cumbersome handling of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en-CN" sz="1600"/>
              <a:t> types, e.g. cannot use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 x=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c’</a:t>
            </a:r>
          </a:p>
          <a:p>
            <a:pPr>
              <a:lnSpc>
                <a:spcPct val="90000"/>
              </a:lnSpc>
              <a:spcBef>
                <a:spcPct val="120000"/>
              </a:spcBef>
              <a:buFont typeface="Wingdings" pitchFamily="2" charset="2"/>
              <a:buNone/>
            </a:pPr>
            <a:r>
              <a:rPr lang="en-US" altLang="en-CN" sz="1600"/>
              <a:t>Optimization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For example,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c=c+1</a:t>
            </a:r>
            <a:r>
              <a:rPr lang="en-US" altLang="en-CN" sz="1600"/>
              <a:t> is translated inefficiently into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en-CN" sz="1600"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CN" sz="1600">
                <a:cs typeface="Courier New" panose="02070309020205020404" pitchFamily="49" charset="0"/>
              </a:rPr>
              <a:t>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en-CN" sz="1600"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en-CN" sz="1600">
                <a:cs typeface="Courier New" panose="02070309020205020404" pitchFamily="49" charset="0"/>
              </a:rPr>
              <a:t>, add,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altLang="en-CN" sz="1600"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CN" sz="1600"/>
              <a:t>.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Parallel processing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Many other examples of possible improvements …</a:t>
            </a:r>
          </a:p>
          <a:p>
            <a:pPr>
              <a:lnSpc>
                <a:spcPct val="90000"/>
              </a:lnSpc>
              <a:buSzPct val="80000"/>
              <a:buFont typeface="Wingdings" pitchFamily="2" charset="2"/>
              <a:buChar char="q"/>
            </a:pPr>
            <a:endParaRPr lang="en-US" altLang="en-CN" sz="1600"/>
          </a:p>
          <a:p>
            <a:pPr>
              <a:lnSpc>
                <a:spcPct val="90000"/>
              </a:lnSpc>
              <a:buSzPct val="80000"/>
              <a:buFont typeface="Wingdings" pitchFamily="2" charset="2"/>
              <a:buChar char="q"/>
            </a:pPr>
            <a:endParaRPr lang="en-US" altLang="en-CN" sz="1600"/>
          </a:p>
          <a:p>
            <a:pPr>
              <a:lnSpc>
                <a:spcPct val="90000"/>
              </a:lnSpc>
              <a:buSzPct val="80000"/>
              <a:buFont typeface="Wingdings" pitchFamily="2" charset="2"/>
              <a:buChar char="q"/>
            </a:pPr>
            <a:endParaRPr lang="en-US" altLang="en-CN" sz="1600"/>
          </a:p>
        </p:txBody>
      </p:sp>
    </p:spTree>
    <p:extLst>
      <p:ext uri="{BB962C8B-B14F-4D97-AF65-F5344CB8AC3E}">
        <p14:creationId xmlns:p14="http://schemas.microsoft.com/office/powerpoint/2010/main" val="418643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9571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6950EE8-3549-1248-8B71-8BE7D4E9C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Translation between Types and Propositions</a:t>
            </a:r>
            <a:endParaRPr lang="en-US" altLang="en-C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AC67C8-939B-5740-993B-9D71C3B6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769105"/>
            <a:ext cx="4785919" cy="3791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3AC4EF-3513-3D47-B9CB-4B1AD43A3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65" y="6118203"/>
            <a:ext cx="5905500" cy="39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E56393-8AA7-EB40-A8FA-3B6AE6A46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735" y="908538"/>
            <a:ext cx="2514097" cy="5040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EFCFB9-CD29-2345-86AC-D5094BA3F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8951" y="908538"/>
            <a:ext cx="2514097" cy="5040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982AEA-433B-A845-B634-A040784CED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3648" y="4560276"/>
            <a:ext cx="1865021" cy="13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01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33990"/>
            <a:ext cx="10515600" cy="1106408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  <a:cs typeface="Hei" charset="-122"/>
              </a:rPr>
              <a:t>The Universal Algorithm?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  <a:cs typeface="Hei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ctr"/>
              <a:t>29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6521" y="1867712"/>
            <a:ext cx="3084444" cy="47233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15298" y="1973050"/>
            <a:ext cx="72596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i="1" dirty="0">
                <a:latin typeface="STXinwei" panose="02010800040101010101" pitchFamily="2" charset="-122"/>
                <a:ea typeface="STXinwei" panose="02010800040101010101" pitchFamily="2" charset="-122"/>
              </a:rPr>
              <a:t>The central hypothesis:</a:t>
            </a:r>
          </a:p>
          <a:p>
            <a:pPr algn="ctr"/>
            <a:r>
              <a:rPr lang="en-US" altLang="zh-CN" sz="4000" i="1" dirty="0">
                <a:latin typeface="STXinwei" panose="02010800040101010101" pitchFamily="2" charset="-122"/>
                <a:ea typeface="STXinwei" panose="02010800040101010101" pitchFamily="2" charset="-122"/>
              </a:rPr>
              <a:t>All Knowledge – past, present, and future  can be derived from data by a single universal learning algorithm</a:t>
            </a:r>
            <a:endParaRPr lang="en-US" altLang="zh-CN" sz="4000" b="1" i="1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endParaRPr lang="en-US" sz="4000" i="1" dirty="0"/>
          </a:p>
          <a:p>
            <a:pPr algn="ctr"/>
            <a:r>
              <a:rPr lang="en-US" sz="4000" i="1" dirty="0"/>
              <a:t>		</a:t>
            </a:r>
            <a:r>
              <a:rPr lang="en-US" sz="2800" i="1" dirty="0"/>
              <a:t>Pedro </a:t>
            </a:r>
            <a:r>
              <a:rPr lang="en-US" sz="2800" i="1" dirty="0" err="1"/>
              <a:t>Domingos</a:t>
            </a:r>
            <a:r>
              <a:rPr lang="en-US" sz="2800" i="1" dirty="0"/>
              <a:t>, TMA, P. 25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45" y="4585252"/>
            <a:ext cx="1410977" cy="2005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5493" y="4112096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dirty="0">
                <a:solidFill>
                  <a:schemeClr val="bg1"/>
                </a:solidFill>
              </a:rPr>
              <a:t>中译本</a:t>
            </a:r>
            <a:endParaRPr lang="en-US"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84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7B67DD99-1A83-D44F-9E9D-AF0394E86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Lecture Map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5EDA4-AADA-1245-A300-CCEA2E845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1612"/>
            <a:ext cx="12192000" cy="264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87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4C4BE-B29C-CF41-AE30-527A3E6E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The Master Equation?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799B41-2CDC-514D-8982-9B831487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730" y="1741200"/>
            <a:ext cx="8156540" cy="38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09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Production Rules =&gt;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71CEAF-4E43-A646-85FA-2988BEA95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23" y="1296570"/>
            <a:ext cx="10472353" cy="42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74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TW" dirty="0"/>
              <a:t>CFG Production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45DEF-B586-2745-A039-6A001C6053F3}"/>
              </a:ext>
            </a:extLst>
          </p:cNvPr>
          <p:cNvSpPr txBox="1"/>
          <p:nvPr/>
        </p:nvSpPr>
        <p:spPr>
          <a:xfrm>
            <a:off x="2203938" y="6300590"/>
            <a:ext cx="7118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www.diva-portal.se</a:t>
            </a:r>
            <a:r>
              <a:rPr lang="en-US" dirty="0"/>
              <a:t>/smash/get/diva2:934721/FULLTEXT01.pdf</a:t>
            </a:r>
            <a:endParaRPr lang="en-TW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414761-0EE9-6E4D-BE55-3C2736FB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88" y="1417637"/>
            <a:ext cx="9456857" cy="4537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05FAC-7C9D-DD48-BA0D-D5E028F57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126" y="2508739"/>
            <a:ext cx="4335030" cy="311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35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TW" dirty="0"/>
              <a:t>Chomsky’s Universal Grammar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45DEF-B586-2745-A039-6A001C6053F3}"/>
              </a:ext>
            </a:extLst>
          </p:cNvPr>
          <p:cNvSpPr txBox="1"/>
          <p:nvPr/>
        </p:nvSpPr>
        <p:spPr>
          <a:xfrm>
            <a:off x="491990" y="3916306"/>
            <a:ext cx="3025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youtu.be</a:t>
            </a:r>
            <a:r>
              <a:rPr lang="en-US" sz="1400" dirty="0"/>
              <a:t>/7Cgpfw4z8cw?t=48</a:t>
            </a:r>
            <a:endParaRPr lang="en-TW" sz="1400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F67DC2BA-48F9-9F4E-929A-C0BE5C302A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1" y="1417639"/>
            <a:ext cx="3845926" cy="2380670"/>
          </a:xfrm>
          <a:prstGeom prst="rect">
            <a:avLst/>
          </a:prstGeom>
        </p:spPr>
      </p:pic>
      <p:sp>
        <p:nvSpPr>
          <p:cNvPr id="9" name="TextBox 8">
            <a:hlinkClick r:id="rId4"/>
            <a:extLst>
              <a:ext uri="{FF2B5EF4-FFF2-40B4-BE49-F238E27FC236}">
                <a16:creationId xmlns:a16="http://schemas.microsoft.com/office/drawing/2014/main" id="{22EC4F63-9FFD-3F4A-80E0-8661B5C34260}"/>
              </a:ext>
            </a:extLst>
          </p:cNvPr>
          <p:cNvSpPr txBox="1"/>
          <p:nvPr/>
        </p:nvSpPr>
        <p:spPr>
          <a:xfrm>
            <a:off x="9847385" y="2857732"/>
            <a:ext cx="2239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hlinkClick r:id="rId4"/>
              </a:rPr>
              <a:t>Also see: Are you smarter than a Chimp?</a:t>
            </a:r>
            <a:endParaRPr lang="en-TW" dirty="0"/>
          </a:p>
        </p:txBody>
      </p:sp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7E8EBAC3-18FB-6844-804B-A0E44843A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2431" y="2459547"/>
            <a:ext cx="5946956" cy="36521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22F08A-A194-FB41-9AAD-83B911854A45}"/>
              </a:ext>
            </a:extLst>
          </p:cNvPr>
          <p:cNvSpPr txBox="1"/>
          <p:nvPr/>
        </p:nvSpPr>
        <p:spPr>
          <a:xfrm>
            <a:off x="3746411" y="6214030"/>
            <a:ext cx="569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5"/>
              </a:rPr>
              <a:t>Language Design - Noam Chomsky / Serious Science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7095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B2BAB7-410B-3C47-B677-13BC49F6B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758784"/>
            <a:ext cx="8514080" cy="2757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B76ECE-3F80-3340-A3E9-279AF016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Lambda and P</a:t>
            </a:r>
            <a:r>
              <a:rPr lang="en-TW" dirty="0"/>
              <a:t>i-Calculus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DD9965-BC89-2342-A2A2-92DA2E1E7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10" y="1417638"/>
            <a:ext cx="11421979" cy="20334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C2929-5AD7-6D4B-A170-445B0EFDD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241" y="3598212"/>
            <a:ext cx="3847431" cy="7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81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DAACE75D-19E2-6D46-9652-CBB80E185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The big picture</a:t>
            </a:r>
          </a:p>
        </p:txBody>
      </p:sp>
      <p:graphicFrame>
        <p:nvGraphicFramePr>
          <p:cNvPr id="5123" name="Object 3">
            <a:extLst>
              <a:ext uri="{FF2B5EF4-FFF2-40B4-BE49-F238E27FC236}">
                <a16:creationId xmlns:a16="http://schemas.microsoft.com/office/drawing/2014/main" id="{5BEACB9D-E401-4C49-9D0C-74EC4FC24C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1" y="2667000"/>
          <a:ext cx="8069263" cy="320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63" name="VISIO" r:id="rId4" imgW="54241700" imgH="36461700" progId="Visio.Drawing.6">
                  <p:embed/>
                </p:oleObj>
              </mc:Choice>
              <mc:Fallback>
                <p:oleObj name="VISIO" r:id="rId4" imgW="54241700" imgH="36461700" progId="Visio.Drawing.6">
                  <p:embed/>
                  <p:pic>
                    <p:nvPicPr>
                      <p:cNvPr id="5123" name="Object 3">
                        <a:extLst>
                          <a:ext uri="{FF2B5EF4-FFF2-40B4-BE49-F238E27FC236}">
                            <a16:creationId xmlns:a16="http://schemas.microsoft.com/office/drawing/2014/main" id="{5BEACB9D-E401-4C49-9D0C-74EC4FC24C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235" t="20786" r="11743" b="27618"/>
                      <a:stretch>
                        <a:fillRect/>
                      </a:stretch>
                    </p:blipFill>
                    <p:spPr bwMode="auto">
                      <a:xfrm>
                        <a:off x="1828801" y="2667000"/>
                        <a:ext cx="8069263" cy="320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Rectangle 4">
            <a:extLst>
              <a:ext uri="{FF2B5EF4-FFF2-40B4-BE49-F238E27FC236}">
                <a16:creationId xmlns:a16="http://schemas.microsoft.com/office/drawing/2014/main" id="{CA94B4DC-0D03-D64A-BE46-17F550D3B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1052513"/>
            <a:ext cx="80581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99"/>
                </a:solidFill>
                <a:latin typeface="Comic Sans MS" panose="030F0902030302020204" pitchFamily="66" charset="0"/>
              </a:rPr>
              <a:t>1. Syntax analysis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:   extracting the semantics from the source code</a:t>
            </a:r>
          </a:p>
          <a:p>
            <a:pPr eaLnBrk="0" fontAlgn="base" hangingPunct="0">
              <a:spcBef>
                <a:spcPct val="20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99"/>
                </a:solidFill>
                <a:latin typeface="Comic Sans MS" panose="030F0902030302020204" pitchFamily="66" charset="0"/>
              </a:rPr>
              <a:t>2. Code generation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:   expressing the semantics using the target language</a:t>
            </a:r>
          </a:p>
        </p:txBody>
      </p:sp>
      <p:grpSp>
        <p:nvGrpSpPr>
          <p:cNvPr id="5131" name="Group 11">
            <a:extLst>
              <a:ext uri="{FF2B5EF4-FFF2-40B4-BE49-F238E27FC236}">
                <a16:creationId xmlns:a16="http://schemas.microsoft.com/office/drawing/2014/main" id="{3EC28C9F-D7EF-144C-B07D-2984BD9F456E}"/>
              </a:ext>
            </a:extLst>
          </p:cNvPr>
          <p:cNvGrpSpPr>
            <a:grpSpLocks/>
          </p:cNvGrpSpPr>
          <p:nvPr/>
        </p:nvGrpSpPr>
        <p:grpSpPr bwMode="auto">
          <a:xfrm>
            <a:off x="8991600" y="1066800"/>
            <a:ext cx="914400" cy="1066800"/>
            <a:chOff x="4704" y="672"/>
            <a:chExt cx="576" cy="672"/>
          </a:xfrm>
        </p:grpSpPr>
        <p:sp>
          <p:nvSpPr>
            <p:cNvPr id="5128" name="Oval 6">
              <a:extLst>
                <a:ext uri="{FF2B5EF4-FFF2-40B4-BE49-F238E27FC236}">
                  <a16:creationId xmlns:a16="http://schemas.microsoft.com/office/drawing/2014/main" id="{E5BA1563-037E-CC43-999B-86257783D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104"/>
              <a:ext cx="480" cy="240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FFFFFF"/>
                  </a:solidFill>
                </a:rPr>
                <a:t>this</a:t>
              </a:r>
              <a:br>
                <a:rPr lang="en-US" altLang="en-CN" sz="1200" b="1">
                  <a:solidFill>
                    <a:srgbClr val="FFFFFF"/>
                  </a:solidFill>
                </a:rPr>
              </a:br>
              <a:r>
                <a:rPr lang="en-US" altLang="en-CN" sz="1200" b="1">
                  <a:solidFill>
                    <a:srgbClr val="FFFFFF"/>
                  </a:solidFill>
                </a:rPr>
                <a:t>lecture</a:t>
              </a:r>
            </a:p>
          </p:txBody>
        </p:sp>
        <p:sp>
          <p:nvSpPr>
            <p:cNvPr id="5129" name="Oval 7">
              <a:extLst>
                <a:ext uri="{FF2B5EF4-FFF2-40B4-BE49-F238E27FC236}">
                  <a16:creationId xmlns:a16="http://schemas.microsoft.com/office/drawing/2014/main" id="{AAE98E63-7F53-E44E-85AB-E200984C2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672"/>
              <a:ext cx="576" cy="240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FFFFFF"/>
                  </a:solidFill>
                </a:rPr>
                <a:t>previous</a:t>
              </a:r>
              <a:br>
                <a:rPr lang="en-US" altLang="en-CN" sz="1200" b="1">
                  <a:solidFill>
                    <a:srgbClr val="FFFFFF"/>
                  </a:solidFill>
                </a:rPr>
              </a:br>
              <a:r>
                <a:rPr lang="en-US" altLang="en-CN" sz="1200" b="1">
                  <a:solidFill>
                    <a:srgbClr val="FFFFFF"/>
                  </a:solidFill>
                </a:rPr>
                <a:t> lecture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172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6950EE8-3549-1248-8B71-8BE7D4E9C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Syntax analysis </a:t>
            </a:r>
            <a:r>
              <a:rPr lang="en-US" altLang="en-CN" sz="2000" dirty="0"/>
              <a:t>(review)</a:t>
            </a: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5E28C072-0DAC-2F4B-BDFC-CF90EEB3E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85800"/>
            <a:ext cx="3886200" cy="1524000"/>
          </a:xfrm>
          <a:prstGeom prst="rect">
            <a:avLst/>
          </a:prstGeom>
          <a:solidFill>
            <a:srgbClr val="FFFFC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Bar {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 Fraction foo(int y) {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int temp; // a variable</a:t>
            </a:r>
            <a:b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let temp = (xxx+12)*-63;</a:t>
            </a:r>
            <a:b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 b="1">
                <a:solidFill>
                  <a:srgbClr val="000000"/>
                </a:solidFill>
                <a:cs typeface="Courier New" panose="02070309020205020404" pitchFamily="49" charset="0"/>
              </a:rPr>
              <a:t>   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... </a:t>
            </a:r>
          </a:p>
        </p:txBody>
      </p:sp>
      <p:grpSp>
        <p:nvGrpSpPr>
          <p:cNvPr id="6148" name="Group 8">
            <a:extLst>
              <a:ext uri="{FF2B5EF4-FFF2-40B4-BE49-F238E27FC236}">
                <a16:creationId xmlns:a16="http://schemas.microsoft.com/office/drawing/2014/main" id="{36A27F8E-9CF2-CE4B-B54E-E5A9A7E4A796}"/>
              </a:ext>
            </a:extLst>
          </p:cNvPr>
          <p:cNvGrpSpPr>
            <a:grpSpLocks/>
          </p:cNvGrpSpPr>
          <p:nvPr/>
        </p:nvGrpSpPr>
        <p:grpSpPr bwMode="auto">
          <a:xfrm>
            <a:off x="4191001" y="762000"/>
            <a:ext cx="6278563" cy="5334000"/>
            <a:chOff x="1661" y="480"/>
            <a:chExt cx="3955" cy="3264"/>
          </a:xfrm>
        </p:grpSpPr>
        <p:sp>
          <p:nvSpPr>
            <p:cNvPr id="6150" name="Text Box 5">
              <a:extLst>
                <a:ext uri="{FF2B5EF4-FFF2-40B4-BE49-F238E27FC236}">
                  <a16:creationId xmlns:a16="http://schemas.microsoft.com/office/drawing/2014/main" id="{4F8BAE0C-5225-854D-B877-904C8C2C3D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480"/>
              <a:ext cx="2688" cy="3264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&lt;varDec&gt;</a:t>
              </a:r>
              <a:endParaRPr lang="en-US" altLang="en-CN" sz="13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var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temp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&lt;/varDec&gt;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&lt;statements&gt;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&lt;letStatement&gt;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let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temp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&lt;expression&gt;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xxx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&lt;int.Const.&gt;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&lt;/int.Const.&gt; </a:t>
              </a:r>
              <a:b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&lt;/expression&gt; </a:t>
              </a:r>
            </a:p>
            <a:p>
              <a:pPr algn="just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...</a:t>
              </a:r>
              <a:r>
                <a:rPr lang="en-US" altLang="en-CN" sz="1200" b="1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</a:p>
          </p:txBody>
        </p:sp>
        <p:sp>
          <p:nvSpPr>
            <p:cNvPr id="6151" name="AutoShape 6">
              <a:extLst>
                <a:ext uri="{FF2B5EF4-FFF2-40B4-BE49-F238E27FC236}">
                  <a16:creationId xmlns:a16="http://schemas.microsoft.com/office/drawing/2014/main" id="{E7B73BA8-2CCA-F94F-B3BD-18C2DCD50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1" y="960"/>
              <a:ext cx="1315" cy="523"/>
            </a:xfrm>
            <a:prstGeom prst="rightArrow">
              <a:avLst>
                <a:gd name="adj1" fmla="val 50000"/>
                <a:gd name="adj2" fmla="val 62859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600">
                  <a:solidFill>
                    <a:srgbClr val="000000"/>
                  </a:solidFill>
                </a:rPr>
                <a:t>Syntax analyzer</a:t>
              </a:r>
            </a:p>
          </p:txBody>
        </p:sp>
      </p:grpSp>
      <p:sp>
        <p:nvSpPr>
          <p:cNvPr id="758791" name="Rectangle 7">
            <a:extLst>
              <a:ext uri="{FF2B5EF4-FFF2-40B4-BE49-F238E27FC236}">
                <a16:creationId xmlns:a16="http://schemas.microsoft.com/office/drawing/2014/main" id="{FF283609-B08F-E847-94CB-4BEA62389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438400"/>
            <a:ext cx="4267200" cy="388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92150" indent="-2349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The code generation challenge: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Program = a series of operations that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       manipulate data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Compiler: converts each “understood” (parsed) source operation and data item into corresponding operations and data items in the target language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Thus, we have to generate code for</a:t>
            </a:r>
          </a:p>
          <a:p>
            <a:pPr lvl="1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0066"/>
              </a:buClr>
              <a:buSzPct val="80000"/>
              <a:buFontTx/>
              <a:buChar char="o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handling data</a:t>
            </a:r>
          </a:p>
          <a:p>
            <a:pPr lvl="1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0066"/>
              </a:buClr>
              <a:buSzPct val="80000"/>
              <a:buFontTx/>
              <a:buChar char="o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handling operations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Our approach: morph the syntax analyzer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(project 10)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into a full-blown compiler: instead of generating XML, we’ll make it generate VM code.</a:t>
            </a:r>
          </a:p>
        </p:txBody>
      </p:sp>
    </p:spTree>
    <p:extLst>
      <p:ext uri="{BB962C8B-B14F-4D97-AF65-F5344CB8AC3E}">
        <p14:creationId xmlns:p14="http://schemas.microsoft.com/office/powerpoint/2010/main" val="7077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75879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6950EE8-3549-1248-8B71-8BE7D4E9C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Translation visualized in a Geometrical Sense (</a:t>
            </a:r>
            <a:r>
              <a:rPr lang="en-US" altLang="en-CN" dirty="0" err="1"/>
              <a:t>Homotopy</a:t>
            </a:r>
            <a:r>
              <a:rPr lang="en-US" altLang="en-CN" dirty="0"/>
              <a:t>)</a:t>
            </a:r>
            <a:endParaRPr lang="en-US" altLang="en-CN" sz="2000" dirty="0"/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5E28C072-0DAC-2F4B-BDFC-CF90EEB3E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85800"/>
            <a:ext cx="3886200" cy="1524000"/>
          </a:xfrm>
          <a:prstGeom prst="rect">
            <a:avLst/>
          </a:prstGeom>
          <a:solidFill>
            <a:srgbClr val="FFFFC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Bar {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 Fraction foo(int y) {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int temp; // a variable</a:t>
            </a:r>
            <a:b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let temp = (xxx+12)*-63;</a:t>
            </a:r>
            <a:b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 b="1">
                <a:solidFill>
                  <a:srgbClr val="000000"/>
                </a:solidFill>
                <a:cs typeface="Courier New" panose="02070309020205020404" pitchFamily="49" charset="0"/>
              </a:rPr>
              <a:t>   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... </a:t>
            </a:r>
          </a:p>
        </p:txBody>
      </p:sp>
      <p:grpSp>
        <p:nvGrpSpPr>
          <p:cNvPr id="6148" name="Group 8">
            <a:extLst>
              <a:ext uri="{FF2B5EF4-FFF2-40B4-BE49-F238E27FC236}">
                <a16:creationId xmlns:a16="http://schemas.microsoft.com/office/drawing/2014/main" id="{36A27F8E-9CF2-CE4B-B54E-E5A9A7E4A796}"/>
              </a:ext>
            </a:extLst>
          </p:cNvPr>
          <p:cNvGrpSpPr>
            <a:grpSpLocks/>
          </p:cNvGrpSpPr>
          <p:nvPr/>
        </p:nvGrpSpPr>
        <p:grpSpPr bwMode="auto">
          <a:xfrm>
            <a:off x="4191001" y="762000"/>
            <a:ext cx="6278563" cy="5334000"/>
            <a:chOff x="1661" y="480"/>
            <a:chExt cx="3955" cy="3264"/>
          </a:xfrm>
        </p:grpSpPr>
        <p:sp>
          <p:nvSpPr>
            <p:cNvPr id="6150" name="Text Box 5">
              <a:extLst>
                <a:ext uri="{FF2B5EF4-FFF2-40B4-BE49-F238E27FC236}">
                  <a16:creationId xmlns:a16="http://schemas.microsoft.com/office/drawing/2014/main" id="{4F8BAE0C-5225-854D-B877-904C8C2C3D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480"/>
              <a:ext cx="2688" cy="3264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&lt;varDec&gt;</a:t>
              </a:r>
              <a:endParaRPr lang="en-US" altLang="en-CN" sz="13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var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temp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&lt;/varDec&gt;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&lt;statements&gt;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&lt;letStatement&gt;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let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temp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&lt;expression&gt;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xxx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&lt;int.Const.&gt;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&lt;/int.Const.&gt; </a:t>
              </a:r>
              <a:b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&lt;/expression&gt; </a:t>
              </a:r>
            </a:p>
            <a:p>
              <a:pPr algn="just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...</a:t>
              </a:r>
              <a:r>
                <a:rPr lang="en-US" altLang="en-CN" sz="1200" b="1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</a:p>
          </p:txBody>
        </p:sp>
        <p:sp>
          <p:nvSpPr>
            <p:cNvPr id="6151" name="AutoShape 6">
              <a:extLst>
                <a:ext uri="{FF2B5EF4-FFF2-40B4-BE49-F238E27FC236}">
                  <a16:creationId xmlns:a16="http://schemas.microsoft.com/office/drawing/2014/main" id="{E7B73BA8-2CCA-F94F-B3BD-18C2DCD50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1" y="960"/>
              <a:ext cx="1315" cy="523"/>
            </a:xfrm>
            <a:prstGeom prst="rightArrow">
              <a:avLst>
                <a:gd name="adj1" fmla="val 50000"/>
                <a:gd name="adj2" fmla="val 62859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600">
                  <a:solidFill>
                    <a:srgbClr val="000000"/>
                  </a:solidFill>
                </a:rPr>
                <a:t>Syntax analyzer</a:t>
              </a:r>
            </a:p>
          </p:txBody>
        </p:sp>
      </p:grp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7ED790B-E645-4C46-9394-4E3C917AE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800" y="2463800"/>
            <a:ext cx="3327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5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670653"/>
            <a:ext cx="11360800" cy="856851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" dirty="0"/>
              <a:t>Definitional Suggestion for Computing Science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680838-68EF-EF48-9F99-79838D340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58793"/>
            <a:ext cx="12192000" cy="14630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815B13-73FF-8E4E-9DB1-CB095BFBE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780" y="1723696"/>
            <a:ext cx="8576440" cy="263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13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75" name="City of the Future Thinkers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algn="ctr"/>
                <a:r>
                  <a:rPr lang="en-US" b="1" i="1" dirty="0">
                    <a:solidFill>
                      <a:srgbClr val="FF0000"/>
                    </a:solidFill>
                  </a:rPr>
                  <a:t>All</a:t>
                </a:r>
                <a:r>
                  <a:rPr lang="en-US" dirty="0">
                    <a:solidFill>
                      <a:schemeClr val="tx1"/>
                    </a:solidFill>
                  </a:rPr>
                  <a:t> meaningful expressions can be modeled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75" name="City of the Future Thinkers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hlinkClick r:id="rId4"/>
            <a:extLst>
              <a:ext uri="{FF2B5EF4-FFF2-40B4-BE49-F238E27FC236}">
                <a16:creationId xmlns:a16="http://schemas.microsoft.com/office/drawing/2014/main" id="{729994EF-9FF4-8A47-B9FD-FCF02539F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99356" y="1816081"/>
            <a:ext cx="2450173" cy="298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A8525-FB0A-5842-8F99-E74823CE830C}"/>
              </a:ext>
            </a:extLst>
          </p:cNvPr>
          <p:cNvSpPr txBox="1"/>
          <p:nvPr/>
        </p:nvSpPr>
        <p:spPr>
          <a:xfrm>
            <a:off x="9828685" y="5117305"/>
            <a:ext cx="180690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67" dirty="0"/>
              <a:t>Image Source: </a:t>
            </a:r>
            <a:r>
              <a:rPr lang="en-TW" sz="1067" dirty="0">
                <a:hlinkClick r:id="rId4"/>
              </a:rPr>
              <a:t>Britannica</a:t>
            </a:r>
            <a:endParaRPr lang="en-TW" sz="1067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335A8-657C-E044-B7F9-25498F1729E2}"/>
              </a:ext>
            </a:extLst>
          </p:cNvPr>
          <p:cNvSpPr txBox="1"/>
          <p:nvPr/>
        </p:nvSpPr>
        <p:spPr>
          <a:xfrm>
            <a:off x="9472817" y="4801820"/>
            <a:ext cx="2645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/>
              <a:t>Prof. </a:t>
            </a:r>
            <a:r>
              <a:rPr lang="en-TW" sz="1600" dirty="0">
                <a:hlinkClick r:id="rId6"/>
              </a:rPr>
              <a:t>Dana Stewart Scott</a:t>
            </a:r>
            <a:endParaRPr lang="en-TW" sz="1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7542A9-F924-5146-BCB3-A430F48BBBAB}"/>
              </a:ext>
            </a:extLst>
          </p:cNvPr>
          <p:cNvGrpSpPr/>
          <p:nvPr/>
        </p:nvGrpSpPr>
        <p:grpSpPr>
          <a:xfrm>
            <a:off x="2992581" y="1891061"/>
            <a:ext cx="6285104" cy="2822324"/>
            <a:chOff x="422248" y="1418295"/>
            <a:chExt cx="6536016" cy="32801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C90667-FBCC-EA4A-A082-FB88E1D86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2248" y="1418295"/>
              <a:ext cx="6536016" cy="328018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E33967-2F16-B44F-AA28-47D76B28BCE3}"/>
                </a:ext>
              </a:extLst>
            </p:cNvPr>
            <p:cNvSpPr/>
            <p:nvPr/>
          </p:nvSpPr>
          <p:spPr>
            <a:xfrm>
              <a:off x="5926539" y="3301999"/>
              <a:ext cx="736600" cy="18603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240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53AF08D-3AF6-0549-8C66-B2A60BE928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471" y="3429001"/>
            <a:ext cx="2941159" cy="282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86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a Lattice?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A9AA344C-2604-B049-AA4E-FA29B6B77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047" y="2658534"/>
            <a:ext cx="2032000" cy="154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5"/>
            <a:extLst>
              <a:ext uri="{FF2B5EF4-FFF2-40B4-BE49-F238E27FC236}">
                <a16:creationId xmlns:a16="http://schemas.microsoft.com/office/drawing/2014/main" id="{779B8AE5-64CE-654F-9A3C-B11C5877A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6489" y="2616200"/>
            <a:ext cx="20320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hlinkClick r:id="rId7"/>
            <a:extLst>
              <a:ext uri="{FF2B5EF4-FFF2-40B4-BE49-F238E27FC236}">
                <a16:creationId xmlns:a16="http://schemas.microsoft.com/office/drawing/2014/main" id="{69B96F2E-A4AE-1E44-BD99-C5C3A488C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5380" y="2413000"/>
            <a:ext cx="1998133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hlinkClick r:id="rId9"/>
            <a:extLst>
              <a:ext uri="{FF2B5EF4-FFF2-40B4-BE49-F238E27FC236}">
                <a16:creationId xmlns:a16="http://schemas.microsoft.com/office/drawing/2014/main" id="{2093FF89-51AC-4647-915B-B1102CC9C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0404" y="2413000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hlinkClick r:id="rId11"/>
            <a:extLst>
              <a:ext uri="{FF2B5EF4-FFF2-40B4-BE49-F238E27FC236}">
                <a16:creationId xmlns:a16="http://schemas.microsoft.com/office/drawing/2014/main" id="{73B7FD75-CC93-674B-9EE9-B1046F28B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2404" y="2661679"/>
            <a:ext cx="2032000" cy="155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6C3468-F22C-0941-B86B-27DBFEFC113A}"/>
              </a:ext>
            </a:extLst>
          </p:cNvPr>
          <p:cNvSpPr txBox="1"/>
          <p:nvPr/>
        </p:nvSpPr>
        <p:spPr>
          <a:xfrm>
            <a:off x="656047" y="4492893"/>
            <a:ext cx="16430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Pic. 1:</a:t>
            </a:r>
            <a:r>
              <a:rPr lang="en-US" sz="1200" dirty="0"/>
              <a:t> Subsets of {x, y, z}, under </a:t>
            </a:r>
            <a:r>
              <a:rPr lang="en-US" sz="1200" dirty="0">
                <a:hlinkClick r:id="rId13" tooltip="Set inclusion"/>
              </a:rPr>
              <a:t>set inclusion</a:t>
            </a:r>
            <a:r>
              <a:rPr lang="en-US" sz="1200" dirty="0"/>
              <a:t>. The name "lattice" is suggested by the form of the </a:t>
            </a:r>
            <a:r>
              <a:rPr lang="en-US" sz="1200" dirty="0">
                <a:hlinkClick r:id="rId14" tooltip="Hasse diagram"/>
              </a:rPr>
              <a:t>Hasse diagram</a:t>
            </a:r>
            <a:r>
              <a:rPr lang="en-US" sz="1200" dirty="0"/>
              <a:t> depicting it. </a:t>
            </a:r>
            <a:endParaRPr lang="en-TW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567C32-07DE-9C4D-BF41-A1A185AF6BA2}"/>
              </a:ext>
            </a:extLst>
          </p:cNvPr>
          <p:cNvSpPr txBox="1"/>
          <p:nvPr/>
        </p:nvSpPr>
        <p:spPr>
          <a:xfrm>
            <a:off x="2960916" y="4603204"/>
            <a:ext cx="1643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Pic. 2:</a:t>
            </a:r>
            <a:r>
              <a:rPr lang="en-US" sz="1200" dirty="0"/>
              <a:t> Lattice of integer divisors of 60, ordered by "</a:t>
            </a:r>
            <a:r>
              <a:rPr lang="en-US" sz="1200" i="1" dirty="0"/>
              <a:t>divides</a:t>
            </a:r>
            <a:r>
              <a:rPr lang="en-US" sz="1200" dirty="0"/>
              <a:t>". </a:t>
            </a:r>
            <a:endParaRPr lang="en-TW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D37C72-326D-E34E-A9E3-5CC53B3A30C1}"/>
              </a:ext>
            </a:extLst>
          </p:cNvPr>
          <p:cNvSpPr txBox="1"/>
          <p:nvPr/>
        </p:nvSpPr>
        <p:spPr>
          <a:xfrm>
            <a:off x="5265785" y="4603202"/>
            <a:ext cx="1643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Pic. 3:</a:t>
            </a:r>
            <a:r>
              <a:rPr lang="en-US" sz="1200" dirty="0"/>
              <a:t> Lattice of </a:t>
            </a:r>
            <a:r>
              <a:rPr lang="en-US" sz="1200" dirty="0">
                <a:hlinkClick r:id="rId15" tooltip="Partition (set theory)"/>
              </a:rPr>
              <a:t>partitions</a:t>
            </a:r>
            <a:r>
              <a:rPr lang="en-US" sz="1200" dirty="0"/>
              <a:t> of {1, 2, 3, 4}, ordered by "</a:t>
            </a:r>
            <a:r>
              <a:rPr lang="en-US" sz="1200" i="1" dirty="0"/>
              <a:t>refines</a:t>
            </a:r>
            <a:r>
              <a:rPr lang="en-US" sz="1200" dirty="0"/>
              <a:t>". </a:t>
            </a:r>
            <a:endParaRPr lang="en-TW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7C8D8-0914-4042-B277-47A7F7400C1B}"/>
              </a:ext>
            </a:extLst>
          </p:cNvPr>
          <p:cNvSpPr txBox="1"/>
          <p:nvPr/>
        </p:nvSpPr>
        <p:spPr>
          <a:xfrm>
            <a:off x="7695240" y="4603201"/>
            <a:ext cx="1643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Pic. 4:</a:t>
            </a:r>
            <a:r>
              <a:rPr lang="en-US" sz="1200" dirty="0"/>
              <a:t> Lattice of positive integers, ordered by ≤. </a:t>
            </a:r>
            <a:endParaRPr lang="en-TW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7924C5-BAD8-3B44-B55B-100728B1B866}"/>
              </a:ext>
            </a:extLst>
          </p:cNvPr>
          <p:cNvSpPr txBox="1"/>
          <p:nvPr/>
        </p:nvSpPr>
        <p:spPr>
          <a:xfrm>
            <a:off x="10081388" y="4603201"/>
            <a:ext cx="1643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Pic. 5:</a:t>
            </a:r>
            <a:r>
              <a:rPr lang="en-US" sz="1200" dirty="0"/>
              <a:t> Lattice of nonnegative integer pairs, ordered component wise. </a:t>
            </a:r>
            <a:endParaRPr lang="en-TW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056A1-8413-E442-99E4-255C61CC01BC}"/>
              </a:ext>
            </a:extLst>
          </p:cNvPr>
          <p:cNvSpPr txBox="1"/>
          <p:nvPr/>
        </p:nvSpPr>
        <p:spPr>
          <a:xfrm>
            <a:off x="2180184" y="6202093"/>
            <a:ext cx="1096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Source of Images and Text : </a:t>
            </a:r>
            <a:r>
              <a:rPr lang="en-US" sz="2400" dirty="0">
                <a:hlinkClick r:id="rId16"/>
              </a:rPr>
              <a:t>https://</a:t>
            </a:r>
            <a:r>
              <a:rPr lang="en-US" sz="2400" dirty="0" err="1">
                <a:hlinkClick r:id="rId16"/>
              </a:rPr>
              <a:t>en.wikipedia.org</a:t>
            </a:r>
            <a:r>
              <a:rPr lang="en-US" sz="2400" dirty="0">
                <a:hlinkClick r:id="rId16"/>
              </a:rPr>
              <a:t>/wiki/Lattice_(order)</a:t>
            </a:r>
            <a:endParaRPr lang="en-TW" sz="2400" dirty="0"/>
          </a:p>
        </p:txBody>
      </p:sp>
    </p:spTree>
    <p:extLst>
      <p:ext uri="{BB962C8B-B14F-4D97-AF65-F5344CB8AC3E}">
        <p14:creationId xmlns:p14="http://schemas.microsoft.com/office/powerpoint/2010/main" val="320005541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debarb">
  <a:themeElements>
    <a:clrScheme name="sidebarb 8">
      <a:dk1>
        <a:srgbClr val="000000"/>
      </a:dk1>
      <a:lt1>
        <a:srgbClr val="FFFFFF"/>
      </a:lt1>
      <a:dk2>
        <a:srgbClr val="000000"/>
      </a:dk2>
      <a:lt2>
        <a:srgbClr val="CECECE"/>
      </a:lt2>
      <a:accent1>
        <a:srgbClr val="DADADA"/>
      </a:accent1>
      <a:accent2>
        <a:srgbClr val="474747"/>
      </a:accent2>
      <a:accent3>
        <a:srgbClr val="FFFFFF"/>
      </a:accent3>
      <a:accent4>
        <a:srgbClr val="000000"/>
      </a:accent4>
      <a:accent5>
        <a:srgbClr val="EAEAEA"/>
      </a:accent5>
      <a:accent6>
        <a:srgbClr val="3F3F3F"/>
      </a:accent6>
      <a:hlink>
        <a:srgbClr val="000099"/>
      </a:hlink>
      <a:folHlink>
        <a:srgbClr val="000099"/>
      </a:folHlink>
    </a:clrScheme>
    <a:fontScheme name="sidebarb">
      <a:majorFont>
        <a:latin typeface="Arial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sidebar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debar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8">
        <a:dk1>
          <a:srgbClr val="000000"/>
        </a:dk1>
        <a:lt1>
          <a:srgbClr val="FFFFFF"/>
        </a:lt1>
        <a:dk2>
          <a:srgbClr val="000000"/>
        </a:dk2>
        <a:lt2>
          <a:srgbClr val="CECECE"/>
        </a:lt2>
        <a:accent1>
          <a:srgbClr val="DADADA"/>
        </a:accent1>
        <a:accent2>
          <a:srgbClr val="474747"/>
        </a:accent2>
        <a:accent3>
          <a:srgbClr val="FFFFFF"/>
        </a:accent3>
        <a:accent4>
          <a:srgbClr val="000000"/>
        </a:accent4>
        <a:accent5>
          <a:srgbClr val="EAEAEA"/>
        </a:accent5>
        <a:accent6>
          <a:srgbClr val="3F3F3F"/>
        </a:accent6>
        <a:hlink>
          <a:srgbClr val="000099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13701</TotalTime>
  <Words>2960</Words>
  <Application>Microsoft Macintosh PowerPoint</Application>
  <PresentationFormat>Widescreen</PresentationFormat>
  <Paragraphs>530</Paragraphs>
  <Slides>34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8" baseType="lpstr">
      <vt:lpstr>Arial Unicode MS</vt:lpstr>
      <vt:lpstr>STXinwei</vt:lpstr>
      <vt:lpstr>Arial</vt:lpstr>
      <vt:lpstr>Arial Black</vt:lpstr>
      <vt:lpstr>Calibri</vt:lpstr>
      <vt:lpstr>Cambria Math</vt:lpstr>
      <vt:lpstr>Comic Sans MS</vt:lpstr>
      <vt:lpstr>Consolas</vt:lpstr>
      <vt:lpstr>Courier New</vt:lpstr>
      <vt:lpstr>Times New Roman</vt:lpstr>
      <vt:lpstr>Wingdings</vt:lpstr>
      <vt:lpstr>3_Office Theme</vt:lpstr>
      <vt:lpstr>sidebarb</vt:lpstr>
      <vt:lpstr>VISIO</vt:lpstr>
      <vt:lpstr>Computational Thinking &amp; Systems Design  Lecture 11  Compiler II: Generating VM Code</vt:lpstr>
      <vt:lpstr>Course map</vt:lpstr>
      <vt:lpstr>Lecture Map</vt:lpstr>
      <vt:lpstr>The big picture</vt:lpstr>
      <vt:lpstr>Syntax analysis (review)</vt:lpstr>
      <vt:lpstr>Translation visualized in a Geometrical Sense (Homotopy)</vt:lpstr>
      <vt:lpstr>Definitional Suggestion for Computing Science</vt:lpstr>
      <vt:lpstr>All meaningful expressions can be modeled as Pω</vt:lpstr>
      <vt:lpstr>What is a Lattice?</vt:lpstr>
      <vt:lpstr>Lattice represents a Universal Data Type</vt:lpstr>
      <vt:lpstr>An Example of (not) Computing in Lattice Space</vt:lpstr>
      <vt:lpstr>Memory segments (review)</vt:lpstr>
      <vt:lpstr>Code generation example</vt:lpstr>
      <vt:lpstr>Handling variables</vt:lpstr>
      <vt:lpstr>Handling variables: mapping them on memory segments (example)</vt:lpstr>
      <vt:lpstr>Handling variables: symbol tables</vt:lpstr>
      <vt:lpstr>Handling variables: managing their life 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Handling expressions</vt:lpstr>
      <vt:lpstr>Handling program flow</vt:lpstr>
      <vt:lpstr>Final example</vt:lpstr>
      <vt:lpstr>Perspective</vt:lpstr>
      <vt:lpstr>Translation between Types and Propositions</vt:lpstr>
      <vt:lpstr>The Universal Algorithm?</vt:lpstr>
      <vt:lpstr>The Master Equation?</vt:lpstr>
      <vt:lpstr>Production Rules =&gt;</vt:lpstr>
      <vt:lpstr>CFG Production Rules</vt:lpstr>
      <vt:lpstr>Chomsky’s Universal Grammar</vt:lpstr>
      <vt:lpstr>Lambda and Pi-Calculus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Koo;Event horizon</dc:creator>
  <cp:lastModifiedBy>Microsoft Office User</cp:lastModifiedBy>
  <cp:revision>1746</cp:revision>
  <dcterms:created xsi:type="dcterms:W3CDTF">2019-11-27T02:13:00Z</dcterms:created>
  <dcterms:modified xsi:type="dcterms:W3CDTF">2020-11-24T07:00:04Z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